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Override PartName="/ppt/slides/slide11.xml" ContentType="application/vnd.openxmlformats-officedocument.presentationml.slide+xml"/>
  <Default Extension="xml" ContentType="application/xml"/>
  <Override PartName="/ppt/slides/slide9.xml" ContentType="application/vnd.openxmlformats-officedocument.presentationml.slide+xml"/>
  <Default Extension="jpeg" ContentType="image/jpeg"/>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slideLayouts/slideLayout6.xml" ContentType="application/vnd.openxmlformats-officedocument.presentationml.slideLayout+xml"/>
  <Override PartName="/ppt/slides/slide5.xml" ContentType="application/vnd.openxmlformats-officedocument.presentationml.slide+xml"/>
  <Override PartName="/ppt/slides/slide16.xml" ContentType="application/vnd.openxmlformats-officedocument.presentationml.slide+xml"/>
  <Override PartName="/ppt/theme/theme2.xml" ContentType="application/vnd.openxmlformats-officedocument.them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ppt/slides/slide14.xml" ContentType="application/vnd.openxmlformats-officedocument.presentationml.slide+xml"/>
  <Override PartName="/docProps/core.xml" ContentType="application/vnd.openxmlformats-package.core-properties+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Override PartName="/ppt/slides/slide12.xml" ContentType="application/vnd.openxmlformats-officedocument.presentationml.slide+xml"/>
  <Default Extension="bin" ContentType="application/vnd.openxmlformats-officedocument.presentationml.printerSettings"/>
  <Override PartName="/ppt/slides/slide10.xml" ContentType="application/vnd.openxmlformats-officedocument.presentationml.slide+xml"/>
  <Override PartName="/ppt/viewProps.xml" ContentType="application/vnd.openxmlformats-officedocument.presentationml.viewProps+xml"/>
  <Override PartName="/ppt/slides/slide8.xml" ContentType="application/vnd.openxmlformats-officedocument.presentationml.slide+xml"/>
  <Override PartName="/ppt/presentation.xml" ContentType="application/vnd.openxmlformats-officedocument.presentationml.presentation.main+xml"/>
  <Override PartName="/ppt/slideLayouts/slideLayout9.xml" ContentType="application/vnd.openxmlformats-officedocument.presentationml.slideLayout+xml"/>
  <Override PartName="/ppt/handoutMasters/handoutMaster1.xml" ContentType="application/vnd.openxmlformats-officedocument.presentationml.handoutMaster+xml"/>
  <Override PartName="/ppt/slideLayouts/slideLayout7.xml" ContentType="application/vnd.openxmlformats-officedocument.presentationml.slideLayout+xml"/>
  <Override PartName="/ppt/slides/slide6.xml" ContentType="application/vnd.openxmlformats-officedocument.presentationml.slide+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slides/slide15.xml" ContentType="application/vnd.openxmlformats-officedocument.presentationml.slide+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Override PartName="/ppt/slides/slide13.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648" r:id="rId1"/>
  </p:sldMasterIdLst>
  <p:handoutMasterIdLst>
    <p:handoutMasterId r:id="rId18"/>
  </p:handoutMasterIdLst>
  <p:sldIdLst>
    <p:sldId id="256" r:id="rId2"/>
    <p:sldId id="258" r:id="rId3"/>
    <p:sldId id="278" r:id="rId4"/>
    <p:sldId id="262" r:id="rId5"/>
    <p:sldId id="264" r:id="rId6"/>
    <p:sldId id="265" r:id="rId7"/>
    <p:sldId id="266" r:id="rId8"/>
    <p:sldId id="279" r:id="rId9"/>
    <p:sldId id="267" r:id="rId10"/>
    <p:sldId id="268" r:id="rId11"/>
    <p:sldId id="259" r:id="rId12"/>
    <p:sldId id="275" r:id="rId13"/>
    <p:sldId id="276" r:id="rId14"/>
    <p:sldId id="277" r:id="rId15"/>
    <p:sldId id="280" r:id="rId16"/>
    <p:sldId id="274" r:id="rId17"/>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xmlns:p="http://schemas.openxmlformats.org/presentationml/2006/main" xmlns:r="http://schemas.openxmlformats.org/officeDocument/2006/relationships" xmlns:a="http://schemas.openxmlformats.org/drawingml/2006/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showPr showNarration="1">
    <p:present/>
    <p:sldAll/>
    <p:penClr>
      <a:prstClr val="red"/>
    </p:penClr>
    <p:extLst>
      <p:ext uri="{EC167BDD-8182-4AB7-AECC-EB403E3ABB37}">
        <p14:laserClr xmlns:p14="http://schemas.microsoft.com/office/powerpoint/2010/main" xmlns:p="http://schemas.openxmlformats.org/presentationml/2006/main" xmlns:r="http://schemas.openxmlformats.org/officeDocument/2006/relationships" xmlns:a="http://schemas.openxmlformats.org/drawingml/2006/main" xmlns="">
          <a:srgbClr val="FF0000"/>
        </p14:laserClr>
      </p:ext>
      <p:ext uri="{2FDB2607-1784-4EEB-B798-7EB5836EED8A}">
        <p14:showMediaCtrls xmlns:p14="http://schemas.microsoft.com/office/powerpoint/2010/main" xmlns:p="http://schemas.openxmlformats.org/presentationml/2006/main" xmlns:r="http://schemas.openxmlformats.org/officeDocument/2006/relationships" xmlns:a="http://schemas.openxmlformats.org/drawingml/2006/main" xmlns="" val="1"/>
      </p:ext>
    </p:extLst>
  </p:showPr>
  <p:extLst>
    <p:ext uri="{E76CE94A-603C-4142-B9EB-6D1370010A27}">
      <p14:discardImageEditData xmlns:p14="http://schemas.microsoft.com/office/powerpoint/2010/main" xmlns:p="http://schemas.openxmlformats.org/presentationml/2006/main" xmlns:r="http://schemas.openxmlformats.org/officeDocument/2006/relationships" xmlns:a="http://schemas.openxmlformats.org/drawingml/2006/main" xmlns="" val="0"/>
    </p:ext>
    <p:ext uri="{D31A062A-798A-4329-ABDD-BBA856620510}">
      <p14:defaultImageDpi xmlns:p14="http://schemas.microsoft.com/office/powerpoint/2010/main" xmlns:p="http://schemas.openxmlformats.org/presentationml/2006/main" xmlns:r="http://schemas.openxmlformats.org/officeDocument/2006/relationships" xmlns:a="http://schemas.openxmlformats.org/drawingml/2006/main" xmlns="" val="220"/>
    </p:ext>
    <p:ext uri="{FD5EFAAD-0ECE-453E-9831-46B23BE46B34}">
      <p15:chartTrackingRefBased xmlns:p15="http://schemas.microsoft.com/office/powerpoint/2012/main" xmlns:p="http://schemas.openxmlformats.org/presentationml/2006/main" xmlns:r="http://schemas.openxmlformats.org/officeDocument/2006/relationships" xmlns:a="http://schemas.openxmlformats.org/drawingml/2006/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horzBarState="maximized">
    <p:restoredLeft sz="19673" autoAdjust="0"/>
    <p:restoredTop sz="94660"/>
  </p:normalViewPr>
  <p:slideViewPr>
    <p:cSldViewPr snapToGrid="0">
      <p:cViewPr varScale="1">
        <p:scale>
          <a:sx n="130" d="100"/>
          <a:sy n="130" d="100"/>
        </p:scale>
        <p:origin x="-128" y="-976"/>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handoutMaster" Target="handoutMasters/handoutMaster1.xml"/><Relationship Id="rId19" Type="http://schemas.openxmlformats.org/officeDocument/2006/relationships/printerSettings" Target="printerSettings/printerSettings1.bin"/><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838" y="0"/>
            <a:ext cx="2949787" cy="498693"/>
          </a:xfrm>
          <a:prstGeom prst="rect">
            <a:avLst/>
          </a:prstGeom>
        </p:spPr>
        <p:txBody>
          <a:bodyPr vert="horz" lIns="91440" tIns="45720" rIns="91440" bIns="45720" rtlCol="0"/>
          <a:lstStyle>
            <a:lvl1pPr algn="r">
              <a:defRPr sz="1200"/>
            </a:lvl1pPr>
          </a:lstStyle>
          <a:p>
            <a:fld id="{9E5C15BB-1D2E-4128-BDB5-DCAE5FCEB8E6}" type="datetimeFigureOut">
              <a:rPr kumimoji="1" lang="ja-JP" altLang="en-US" smtClean="0"/>
              <a:pPr/>
              <a:t>16.2.26</a:t>
            </a:fld>
            <a:endParaRPr kumimoji="1" lang="ja-JP" altLang="en-US"/>
          </a:p>
        </p:txBody>
      </p:sp>
      <p:sp>
        <p:nvSpPr>
          <p:cNvPr id="4" name="フッター プレースホルダー 3"/>
          <p:cNvSpPr>
            <a:spLocks noGrp="1"/>
          </p:cNvSpPr>
          <p:nvPr>
            <p:ph type="ftr" sz="quarter" idx="2"/>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838" y="9440647"/>
            <a:ext cx="2949787" cy="498692"/>
          </a:xfrm>
          <a:prstGeom prst="rect">
            <a:avLst/>
          </a:prstGeom>
        </p:spPr>
        <p:txBody>
          <a:bodyPr vert="horz" lIns="91440" tIns="45720" rIns="91440" bIns="45720" rtlCol="0" anchor="b"/>
          <a:lstStyle>
            <a:lvl1pPr algn="r">
              <a:defRPr sz="1200"/>
            </a:lvl1pPr>
          </a:lstStyle>
          <a:p>
            <a:fld id="{06DA93B4-9837-49DA-A6FD-ECF541A12B9B}" type="slidenum">
              <a:rPr kumimoji="1" lang="ja-JP" altLang="en-US" smtClean="0"/>
              <a:pPr/>
              <a:t>‹#›</a:t>
            </a:fld>
            <a:endParaRPr kumimoji="1" lang="ja-JP" alt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13349131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72A45674-315D-4393-BA38-B340169F0BEA}" type="datetimeFigureOut">
              <a:rPr kumimoji="1" lang="ja-JP" altLang="en-US" smtClean="0"/>
              <a:pPr/>
              <a:t>16.2.26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8F49276-EF7B-4DFE-9B08-919A3ADEA087}" type="slidenum">
              <a:rPr kumimoji="1" lang="ja-JP" altLang="en-US" smtClean="0"/>
              <a:pPr/>
              <a:t>‹#›</a:t>
            </a:fld>
            <a:endParaRPr kumimoji="1" lang="ja-JP" alt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966560874"/>
      </p:ext>
    </p:extLst>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72A45674-315D-4393-BA38-B340169F0BEA}" type="datetimeFigureOut">
              <a:rPr kumimoji="1" lang="ja-JP" altLang="en-US" smtClean="0"/>
              <a:pPr/>
              <a:t>16.2.26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8F49276-EF7B-4DFE-9B08-919A3ADEA087}" type="slidenum">
              <a:rPr kumimoji="1" lang="ja-JP" altLang="en-US" smtClean="0"/>
              <a:pPr/>
              <a:t>‹#›</a:t>
            </a:fld>
            <a:endParaRPr kumimoji="1" lang="ja-JP" alt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482167091"/>
      </p:ext>
    </p:extLst>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72A45674-315D-4393-BA38-B340169F0BEA}" type="datetimeFigureOut">
              <a:rPr kumimoji="1" lang="ja-JP" altLang="en-US" smtClean="0"/>
              <a:pPr/>
              <a:t>16.2.26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8F49276-EF7B-4DFE-9B08-919A3ADEA087}" type="slidenum">
              <a:rPr kumimoji="1" lang="ja-JP" altLang="en-US" smtClean="0"/>
              <a:pPr/>
              <a:t>‹#›</a:t>
            </a:fld>
            <a:endParaRPr kumimoji="1" lang="ja-JP" alt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887004691"/>
      </p:ext>
    </p:extLst>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72A45674-315D-4393-BA38-B340169F0BEA}" type="datetimeFigureOut">
              <a:rPr kumimoji="1" lang="ja-JP" altLang="en-US" smtClean="0"/>
              <a:pPr/>
              <a:t>16.2.26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8F49276-EF7B-4DFE-9B08-919A3ADEA087}" type="slidenum">
              <a:rPr kumimoji="1" lang="ja-JP" altLang="en-US" smtClean="0"/>
              <a:pPr/>
              <a:t>‹#›</a:t>
            </a:fld>
            <a:endParaRPr kumimoji="1" lang="ja-JP" alt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895356115"/>
      </p:ext>
    </p:extLst>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72A45674-315D-4393-BA38-B340169F0BEA}" type="datetimeFigureOut">
              <a:rPr kumimoji="1" lang="ja-JP" altLang="en-US" smtClean="0"/>
              <a:pPr/>
              <a:t>16.2.26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8F49276-EF7B-4DFE-9B08-919A3ADEA087}" type="slidenum">
              <a:rPr kumimoji="1" lang="ja-JP" altLang="en-US" smtClean="0"/>
              <a:pPr/>
              <a:t>‹#›</a:t>
            </a:fld>
            <a:endParaRPr kumimoji="1" lang="ja-JP" alt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218827010"/>
      </p:ext>
    </p:extLst>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72A45674-315D-4393-BA38-B340169F0BEA}" type="datetimeFigureOut">
              <a:rPr kumimoji="1" lang="ja-JP" altLang="en-US" smtClean="0"/>
              <a:pPr/>
              <a:t>16.2.26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8F49276-EF7B-4DFE-9B08-919A3ADEA087}" type="slidenum">
              <a:rPr kumimoji="1" lang="ja-JP" altLang="en-US" smtClean="0"/>
              <a:pPr/>
              <a:t>‹#›</a:t>
            </a:fld>
            <a:endParaRPr kumimoji="1" lang="ja-JP" alt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4087137117"/>
      </p:ext>
    </p:extLst>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72A45674-315D-4393-BA38-B340169F0BEA}" type="datetimeFigureOut">
              <a:rPr kumimoji="1" lang="ja-JP" altLang="en-US" smtClean="0"/>
              <a:pPr/>
              <a:t>16.2.26</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18F49276-EF7B-4DFE-9B08-919A3ADEA087}" type="slidenum">
              <a:rPr kumimoji="1" lang="ja-JP" altLang="en-US" smtClean="0"/>
              <a:pPr/>
              <a:t>‹#›</a:t>
            </a:fld>
            <a:endParaRPr kumimoji="1" lang="ja-JP" alt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96536567"/>
      </p:ext>
    </p:extLst>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72A45674-315D-4393-BA38-B340169F0BEA}" type="datetimeFigureOut">
              <a:rPr kumimoji="1" lang="ja-JP" altLang="en-US" smtClean="0"/>
              <a:pPr/>
              <a:t>16.2.26</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18F49276-EF7B-4DFE-9B08-919A3ADEA087}" type="slidenum">
              <a:rPr kumimoji="1" lang="ja-JP" altLang="en-US" smtClean="0"/>
              <a:pPr/>
              <a:t>‹#›</a:t>
            </a:fld>
            <a:endParaRPr kumimoji="1" lang="ja-JP" alt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307217426"/>
      </p:ext>
    </p:extLst>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72A45674-315D-4393-BA38-B340169F0BEA}" type="datetimeFigureOut">
              <a:rPr kumimoji="1" lang="ja-JP" altLang="en-US" smtClean="0"/>
              <a:pPr/>
              <a:t>16.2.26</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18F49276-EF7B-4DFE-9B08-919A3ADEA087}" type="slidenum">
              <a:rPr kumimoji="1" lang="ja-JP" altLang="en-US" smtClean="0"/>
              <a:pPr/>
              <a:t>‹#›</a:t>
            </a:fld>
            <a:endParaRPr kumimoji="1" lang="ja-JP" alt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880220974"/>
      </p:ext>
    </p:extLst>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72A45674-315D-4393-BA38-B340169F0BEA}" type="datetimeFigureOut">
              <a:rPr kumimoji="1" lang="ja-JP" altLang="en-US" smtClean="0"/>
              <a:pPr/>
              <a:t>16.2.26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8F49276-EF7B-4DFE-9B08-919A3ADEA087}" type="slidenum">
              <a:rPr kumimoji="1" lang="ja-JP" altLang="en-US" smtClean="0"/>
              <a:pPr/>
              <a:t>‹#›</a:t>
            </a:fld>
            <a:endParaRPr kumimoji="1" lang="ja-JP" alt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384632322"/>
      </p:ext>
    </p:extLst>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72A45674-315D-4393-BA38-B340169F0BEA}" type="datetimeFigureOut">
              <a:rPr kumimoji="1" lang="ja-JP" altLang="en-US" smtClean="0"/>
              <a:pPr/>
              <a:t>16.2.26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8F49276-EF7B-4DFE-9B08-919A3ADEA087}" type="slidenum">
              <a:rPr kumimoji="1" lang="ja-JP" altLang="en-US" smtClean="0"/>
              <a:pPr/>
              <a:t>‹#›</a:t>
            </a:fld>
            <a:endParaRPr kumimoji="1" lang="ja-JP" alt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516879522"/>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A45674-315D-4393-BA38-B340169F0BEA}" type="datetimeFigureOut">
              <a:rPr kumimoji="1" lang="ja-JP" altLang="en-US" smtClean="0"/>
              <a:pPr/>
              <a:t>16.2.26</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F49276-EF7B-4DFE-9B08-919A3ADEA087}" type="slidenum">
              <a:rPr kumimoji="1" lang="ja-JP" altLang="en-US" smtClean="0"/>
              <a:pPr/>
              <a:t>‹#›</a:t>
            </a:fld>
            <a:endParaRPr kumimoji="1" lang="ja-JP" alt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3397923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054100" y="1122363"/>
            <a:ext cx="9613900" cy="2387600"/>
          </a:xfrm>
        </p:spPr>
        <p:txBody>
          <a:bodyPr>
            <a:normAutofit/>
          </a:bodyPr>
          <a:lstStyle/>
          <a:p>
            <a:r>
              <a:rPr kumimoji="1" lang="ja-JP" altLang="en-US" sz="4800" dirty="0" smtClean="0"/>
              <a:t>津波の危険性について</a:t>
            </a:r>
            <a:r>
              <a:rPr kumimoji="1" lang="en-US" altLang="ja-JP" sz="4800" dirty="0" smtClean="0"/>
              <a:t/>
            </a:r>
            <a:br>
              <a:rPr kumimoji="1" lang="en-US" altLang="ja-JP" sz="4800" dirty="0" smtClean="0"/>
            </a:br>
            <a:r>
              <a:rPr lang="ja-JP" altLang="en-US" sz="4000" dirty="0" smtClean="0"/>
              <a:t>近年明らかになった新知見を中心として</a:t>
            </a:r>
            <a:endParaRPr kumimoji="1" lang="ja-JP" altLang="en-US" sz="4000" dirty="0"/>
          </a:p>
        </p:txBody>
      </p:sp>
      <p:sp>
        <p:nvSpPr>
          <p:cNvPr id="3" name="サブタイトル 2"/>
          <p:cNvSpPr>
            <a:spLocks noGrp="1"/>
          </p:cNvSpPr>
          <p:nvPr>
            <p:ph type="subTitle" idx="1"/>
          </p:nvPr>
        </p:nvSpPr>
        <p:spPr/>
        <p:txBody>
          <a:bodyPr>
            <a:normAutofit/>
          </a:bodyPr>
          <a:lstStyle/>
          <a:p>
            <a:pPr algn="r"/>
            <a:endParaRPr kumimoji="1" lang="en-US" altLang="ja-JP" dirty="0" smtClean="0"/>
          </a:p>
          <a:p>
            <a:pPr algn="r"/>
            <a:r>
              <a:rPr kumimoji="1" lang="ja-JP" altLang="en-US" dirty="0" smtClean="0"/>
              <a:t>平成２８年</a:t>
            </a:r>
            <a:r>
              <a:rPr lang="ja-JP" altLang="en-US" dirty="0" smtClean="0"/>
              <a:t>２</a:t>
            </a:r>
            <a:r>
              <a:rPr kumimoji="1" lang="ja-JP" altLang="en-US" dirty="0" smtClean="0"/>
              <a:t>月</a:t>
            </a:r>
            <a:r>
              <a:rPr lang="ja-JP" altLang="en-US" dirty="0" smtClean="0"/>
              <a:t>２</a:t>
            </a:r>
            <a:r>
              <a:rPr lang="ja-JP" altLang="en-US" dirty="0"/>
              <a:t>９</a:t>
            </a:r>
            <a:r>
              <a:rPr kumimoji="1" lang="ja-JP" altLang="en-US" dirty="0" smtClean="0"/>
              <a:t>日　</a:t>
            </a:r>
            <a:endParaRPr kumimoji="1" lang="en-US" altLang="ja-JP" dirty="0" smtClean="0"/>
          </a:p>
          <a:p>
            <a:pPr algn="r"/>
            <a:r>
              <a:rPr kumimoji="1" lang="ja-JP" altLang="en-US" dirty="0" smtClean="0"/>
              <a:t>弁護士　</a:t>
            </a:r>
            <a:r>
              <a:rPr lang="ja-JP" altLang="en-US" dirty="0" smtClean="0"/>
              <a:t>笠原　一浩</a:t>
            </a:r>
            <a:endParaRPr kumimoji="1" lang="ja-JP" alt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93370412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伝承の軽視は審査ガイド違反であること</a:t>
            </a:r>
            <a:endParaRPr kumimoji="1" lang="ja-JP" altLang="en-US" dirty="0"/>
          </a:p>
        </p:txBody>
      </p:sp>
      <p:sp>
        <p:nvSpPr>
          <p:cNvPr id="3" name="コンテンツ プレースホルダー 2"/>
          <p:cNvSpPr>
            <a:spLocks noGrp="1"/>
          </p:cNvSpPr>
          <p:nvPr>
            <p:ph idx="1"/>
          </p:nvPr>
        </p:nvSpPr>
        <p:spPr>
          <a:xfrm>
            <a:off x="838200" y="1511300"/>
            <a:ext cx="10515600" cy="4665663"/>
          </a:xfrm>
        </p:spPr>
        <p:txBody>
          <a:bodyPr>
            <a:normAutofit fontScale="92500" lnSpcReduction="20000"/>
          </a:bodyPr>
          <a:lstStyle/>
          <a:p>
            <a:pPr marL="0" indent="0">
              <a:buNone/>
            </a:pPr>
            <a:r>
              <a:rPr kumimoji="1" lang="ja-JP" altLang="en-US" dirty="0" smtClean="0"/>
              <a:t>「基準地震及び耐津波設計方針にかかる審査ガイド」</a:t>
            </a:r>
            <a:r>
              <a:rPr kumimoji="1" lang="en-US" altLang="ja-JP" dirty="0" smtClean="0"/>
              <a:t>12</a:t>
            </a:r>
            <a:r>
              <a:rPr kumimoji="1" lang="ja-JP" altLang="en-US" dirty="0" err="1" smtClean="0"/>
              <a:t>ｐ</a:t>
            </a:r>
            <a:endParaRPr kumimoji="1" lang="en-US" altLang="ja-JP" dirty="0" smtClean="0"/>
          </a:p>
          <a:p>
            <a:pPr marL="0" indent="0">
              <a:buNone/>
            </a:pPr>
            <a:r>
              <a:rPr lang="en-US" altLang="ja-JP" dirty="0" smtClean="0"/>
              <a:t>3.6.1</a:t>
            </a:r>
            <a:r>
              <a:rPr lang="ja-JP" altLang="en-US" dirty="0" smtClean="0"/>
              <a:t>地質学的証拠及び歴史記録等による確認</a:t>
            </a:r>
            <a:endParaRPr lang="en-US" altLang="ja-JP" dirty="0" smtClean="0"/>
          </a:p>
          <a:p>
            <a:pPr marL="0" indent="0">
              <a:buNone/>
            </a:pPr>
            <a:r>
              <a:rPr kumimoji="1" lang="ja-JP" altLang="en-US" dirty="0" smtClean="0"/>
              <a:t>（</a:t>
            </a:r>
            <a:r>
              <a:rPr kumimoji="1" lang="en-US" altLang="ja-JP" dirty="0"/>
              <a:t>1</a:t>
            </a:r>
            <a:r>
              <a:rPr kumimoji="1" lang="ja-JP" altLang="en-US" dirty="0" smtClean="0"/>
              <a:t>）基準津波を選定する際には、その規模が、敷地周辺における津波堆積物等の</a:t>
            </a:r>
            <a:r>
              <a:rPr kumimoji="1" lang="ja-JP" altLang="en-US" dirty="0" smtClean="0">
                <a:solidFill>
                  <a:srgbClr val="00B050"/>
                </a:solidFill>
              </a:rPr>
              <a:t>地質学的証拠や</a:t>
            </a:r>
            <a:r>
              <a:rPr kumimoji="1" lang="ja-JP" altLang="en-US" dirty="0" smtClean="0">
                <a:solidFill>
                  <a:srgbClr val="FF0000"/>
                </a:solidFill>
              </a:rPr>
              <a:t>歴史記録等</a:t>
            </a:r>
            <a:r>
              <a:rPr kumimoji="1" lang="ja-JP" altLang="en-US" dirty="0" smtClean="0"/>
              <a:t>から推定される津波の規模を超えていることを確認する。　</a:t>
            </a:r>
            <a:endParaRPr kumimoji="1" lang="en-US" altLang="ja-JP" dirty="0" smtClean="0"/>
          </a:p>
          <a:p>
            <a:pPr marL="0" indent="0">
              <a:buNone/>
            </a:pPr>
            <a:r>
              <a:rPr lang="ja-JP" altLang="en-US" dirty="0" smtClean="0"/>
              <a:t>（</a:t>
            </a:r>
            <a:r>
              <a:rPr lang="en-US" altLang="ja-JP" dirty="0"/>
              <a:t>2</a:t>
            </a:r>
            <a:r>
              <a:rPr lang="ja-JP" altLang="en-US" dirty="0" smtClean="0"/>
              <a:t>）歴史</a:t>
            </a:r>
            <a:r>
              <a:rPr lang="ja-JP" altLang="en-US" dirty="0"/>
              <a:t>記録</a:t>
            </a:r>
            <a:r>
              <a:rPr lang="ja-JP" altLang="en-US" dirty="0" smtClean="0"/>
              <a:t>については、</a:t>
            </a:r>
            <a:r>
              <a:rPr lang="ja-JP" altLang="en-US" dirty="0" smtClean="0">
                <a:solidFill>
                  <a:srgbClr val="FF0000"/>
                </a:solidFill>
              </a:rPr>
              <a:t>震源像が明らかにできない場合であっても</a:t>
            </a:r>
            <a:r>
              <a:rPr lang="ja-JP" altLang="en-US" dirty="0" smtClean="0"/>
              <a:t>規模が大きかったと考えられるものについて十分に考慮されていることを確認する。</a:t>
            </a:r>
            <a:endParaRPr lang="en-US" altLang="ja-JP" dirty="0" smtClean="0"/>
          </a:p>
          <a:p>
            <a:pPr marL="0" indent="0">
              <a:buNone/>
            </a:pPr>
            <a:r>
              <a:rPr kumimoji="1" lang="ja-JP" altLang="en-US" dirty="0" smtClean="0"/>
              <a:t>（</a:t>
            </a:r>
            <a:r>
              <a:rPr kumimoji="1" lang="en-US" altLang="ja-JP" dirty="0" smtClean="0"/>
              <a:t>3</a:t>
            </a:r>
            <a:r>
              <a:rPr kumimoji="1" lang="ja-JP" altLang="en-US" dirty="0" smtClean="0"/>
              <a:t>）</a:t>
            </a:r>
            <a:r>
              <a:rPr kumimoji="1" lang="ja-JP" altLang="en-US" dirty="0" smtClean="0">
                <a:solidFill>
                  <a:srgbClr val="00B050"/>
                </a:solidFill>
              </a:rPr>
              <a:t>歴史記録や伝承の信頼性</a:t>
            </a:r>
            <a:r>
              <a:rPr kumimoji="1" lang="ja-JP" altLang="en-US" dirty="0" smtClean="0"/>
              <a:t>については、複数の専門家による客観的な評価が参照されていることを確認する。　</a:t>
            </a:r>
            <a:endParaRPr kumimoji="1" lang="en-US" altLang="ja-JP" dirty="0" smtClean="0"/>
          </a:p>
          <a:p>
            <a:pPr marL="0" indent="0">
              <a:buNone/>
            </a:pPr>
            <a:r>
              <a:rPr lang="ja-JP" altLang="en-US" dirty="0" smtClean="0"/>
              <a:t>（</a:t>
            </a:r>
            <a:r>
              <a:rPr lang="en-US" altLang="ja-JP" dirty="0"/>
              <a:t>4</a:t>
            </a:r>
            <a:r>
              <a:rPr lang="ja-JP" altLang="en-US" dirty="0" smtClean="0"/>
              <a:t>）津波の観測記録、古文書等に記された歴史記録、伝承、考古学的調査の資料等の既存文献等の調査・分析により、敷地周辺において過去に来襲した可能性のある津波の発生時期、規模、要因等についてできるだけ過去にさかのぼって把握できていることを確認する。</a:t>
            </a:r>
            <a:endParaRPr kumimoji="1" lang="en-US" altLang="ja-JP" dirty="0" smtClean="0"/>
          </a:p>
          <a:p>
            <a:pPr marL="0" indent="0">
              <a:buNone/>
            </a:pPr>
            <a:endParaRPr kumimoji="1" lang="en-US" altLang="ja-JP" dirty="0" smtClean="0"/>
          </a:p>
          <a:p>
            <a:pPr marL="0" indent="0">
              <a:buNone/>
            </a:pPr>
            <a:endParaRPr kumimoji="1" lang="en-US" altLang="ja-JP" dirty="0" smtClean="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95128668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既往最大の津波を採用すべきことについて、一審被告からも実質的な反論はないこと</a:t>
            </a:r>
            <a:endParaRPr kumimoji="1" lang="ja-JP" altLang="en-US" dirty="0"/>
          </a:p>
        </p:txBody>
      </p:sp>
      <p:sp>
        <p:nvSpPr>
          <p:cNvPr id="3" name="コンテンツ プレースホルダー 2"/>
          <p:cNvSpPr>
            <a:spLocks noGrp="1"/>
          </p:cNvSpPr>
          <p:nvPr>
            <p:ph idx="1"/>
          </p:nvPr>
        </p:nvSpPr>
        <p:spPr/>
        <p:txBody>
          <a:bodyPr>
            <a:normAutofit fontScale="77500" lnSpcReduction="20000"/>
          </a:bodyPr>
          <a:lstStyle/>
          <a:p>
            <a:pPr marL="0" indent="0">
              <a:buNone/>
            </a:pPr>
            <a:r>
              <a:rPr kumimoji="1" lang="ja-JP" altLang="en-US" dirty="0" smtClean="0"/>
              <a:t>藤原氏発言（甲</a:t>
            </a:r>
            <a:r>
              <a:rPr kumimoji="1" lang="en-US" altLang="ja-JP" dirty="0" smtClean="0"/>
              <a:t>195</a:t>
            </a:r>
            <a:r>
              <a:rPr kumimoji="1" lang="ja-JP" altLang="en-US" dirty="0" smtClean="0"/>
              <a:t>）</a:t>
            </a:r>
            <a:endParaRPr kumimoji="1" lang="en-US" altLang="ja-JP" dirty="0" smtClean="0"/>
          </a:p>
          <a:p>
            <a:pPr marL="0" indent="0">
              <a:buNone/>
            </a:pPr>
            <a:r>
              <a:rPr lang="ja-JP" altLang="en-US" dirty="0">
                <a:solidFill>
                  <a:srgbClr val="FF0000"/>
                </a:solidFill>
              </a:rPr>
              <a:t>不確実さの扱いとか</a:t>
            </a:r>
            <a:r>
              <a:rPr lang="ja-JP" altLang="en-US" dirty="0"/>
              <a:t>，その辺りも何度か意見を述べさせていただいていたんですけど，それがまだ十分に</a:t>
            </a:r>
            <a:r>
              <a:rPr lang="ja-JP" altLang="en-US" dirty="0">
                <a:solidFill>
                  <a:srgbClr val="FF0000"/>
                </a:solidFill>
              </a:rPr>
              <a:t>きちんと決着する時間がない中で</a:t>
            </a:r>
            <a:r>
              <a:rPr lang="ja-JP" altLang="en-US" dirty="0"/>
              <a:t>，この規制庁の議論に受け継がれ，まだこの部分について，</a:t>
            </a:r>
            <a:r>
              <a:rPr lang="ja-JP" altLang="en-US" dirty="0">
                <a:solidFill>
                  <a:srgbClr val="FF0000"/>
                </a:solidFill>
              </a:rPr>
              <a:t>私自身，今後どうなるのかというのが</a:t>
            </a:r>
            <a:r>
              <a:rPr lang="ja-JP" altLang="en-US" dirty="0" smtClean="0">
                <a:solidFill>
                  <a:srgbClr val="FF0000"/>
                </a:solidFill>
              </a:rPr>
              <a:t>見えていなくて</a:t>
            </a:r>
            <a:endParaRPr lang="en-US" altLang="ja-JP" dirty="0" smtClean="0">
              <a:solidFill>
                <a:srgbClr val="FF0000"/>
              </a:solidFill>
            </a:endParaRPr>
          </a:p>
          <a:p>
            <a:pPr marL="0" indent="0">
              <a:buNone/>
            </a:pPr>
            <a:r>
              <a:rPr kumimoji="1" lang="ja-JP" altLang="en-US" dirty="0"/>
              <a:t>藤原</a:t>
            </a:r>
            <a:r>
              <a:rPr kumimoji="1" lang="ja-JP" altLang="en-US" dirty="0" smtClean="0"/>
              <a:t>氏</a:t>
            </a:r>
            <a:r>
              <a:rPr lang="ja-JP" altLang="en-US" dirty="0" smtClean="0"/>
              <a:t>発言（甲</a:t>
            </a:r>
            <a:r>
              <a:rPr lang="en-US" altLang="ja-JP" dirty="0" smtClean="0"/>
              <a:t>190</a:t>
            </a:r>
            <a:r>
              <a:rPr lang="ja-JP" altLang="en-US" dirty="0" smtClean="0"/>
              <a:t>）</a:t>
            </a:r>
            <a:endParaRPr lang="en-US" altLang="ja-JP" dirty="0" smtClean="0"/>
          </a:p>
          <a:p>
            <a:pPr marL="0" indent="0">
              <a:buNone/>
            </a:pPr>
            <a:r>
              <a:rPr lang="ja-JP" altLang="en-US" dirty="0"/>
              <a:t>「実際の地震では</a:t>
            </a:r>
            <a:r>
              <a:rPr lang="en-US" altLang="ja-JP" dirty="0"/>
              <a:t>(</a:t>
            </a:r>
            <a:r>
              <a:rPr lang="ja-JP" altLang="en-US" dirty="0"/>
              <a:t>計算による</a:t>
            </a:r>
            <a:r>
              <a:rPr lang="en-US" altLang="ja-JP" dirty="0"/>
              <a:t>)</a:t>
            </a:r>
            <a:r>
              <a:rPr lang="ja-JP" altLang="en-US" dirty="0">
                <a:solidFill>
                  <a:srgbClr val="FF0000"/>
                </a:solidFill>
              </a:rPr>
              <a:t>平均値の</a:t>
            </a:r>
            <a:r>
              <a:rPr lang="en-US" altLang="ja-JP" dirty="0">
                <a:solidFill>
                  <a:srgbClr val="FF0000"/>
                </a:solidFill>
              </a:rPr>
              <a:t>2</a:t>
            </a:r>
            <a:r>
              <a:rPr lang="ja-JP" altLang="en-US" dirty="0">
                <a:solidFill>
                  <a:srgbClr val="FF0000"/>
                </a:solidFill>
              </a:rPr>
              <a:t>倍以上強い揺れが全体の</a:t>
            </a:r>
            <a:r>
              <a:rPr lang="en-US" altLang="ja-JP" dirty="0">
                <a:solidFill>
                  <a:srgbClr val="FF0000"/>
                </a:solidFill>
              </a:rPr>
              <a:t>7%</a:t>
            </a:r>
            <a:r>
              <a:rPr lang="ja-JP" altLang="en-US" dirty="0">
                <a:solidFill>
                  <a:srgbClr val="FF0000"/>
                </a:solidFill>
              </a:rPr>
              <a:t>程度あり</a:t>
            </a:r>
            <a:r>
              <a:rPr lang="ja-JP" altLang="en-US" dirty="0"/>
              <a:t>，</a:t>
            </a:r>
            <a:r>
              <a:rPr lang="en-US" altLang="ja-JP" dirty="0"/>
              <a:t>3</a:t>
            </a:r>
            <a:r>
              <a:rPr lang="ja-JP" altLang="en-US" dirty="0"/>
              <a:t>倍，</a:t>
            </a:r>
            <a:r>
              <a:rPr lang="en-US" altLang="ja-JP" dirty="0"/>
              <a:t>4</a:t>
            </a:r>
            <a:r>
              <a:rPr lang="ja-JP" altLang="en-US" dirty="0"/>
              <a:t>倍の揺れさえも観測されている」</a:t>
            </a:r>
          </a:p>
          <a:p>
            <a:pPr marL="0" indent="0">
              <a:buNone/>
            </a:pPr>
            <a:r>
              <a:rPr lang="ja-JP" altLang="en-US" dirty="0"/>
              <a:t>「平均から離れた強い揺れも考慮すべきだ」</a:t>
            </a:r>
          </a:p>
          <a:p>
            <a:pPr marL="0" indent="0">
              <a:buNone/>
            </a:pPr>
            <a:r>
              <a:rPr lang="ja-JP" altLang="en-US" dirty="0"/>
              <a:t>「基準地震動の具体的な算出ルールは時間切れで作れず，どこまで厳しく規制するかは裁量次第になった。揺れの計算は専門性が高いので，規制側は対等に議論できず，甘くなりがちだ」</a:t>
            </a:r>
          </a:p>
          <a:p>
            <a:pPr marL="0" indent="0">
              <a:buNone/>
            </a:pPr>
            <a:r>
              <a:rPr lang="ja-JP" altLang="en-US" dirty="0"/>
              <a:t>「今の基準地震動の値は一般に，平均約な値の１．６倍程度。</a:t>
            </a:r>
            <a:r>
              <a:rPr lang="ja-JP" altLang="en-US" dirty="0">
                <a:solidFill>
                  <a:srgbClr val="FF0000"/>
                </a:solidFill>
              </a:rPr>
              <a:t>実際の揺れの</a:t>
            </a:r>
            <a:r>
              <a:rPr lang="en-US" altLang="ja-JP" dirty="0">
                <a:solidFill>
                  <a:srgbClr val="FF0000"/>
                </a:solidFill>
              </a:rPr>
              <a:t>8~9 </a:t>
            </a:r>
            <a:r>
              <a:rPr lang="ja-JP" altLang="en-US" dirty="0">
                <a:solidFill>
                  <a:srgbClr val="FF0000"/>
                </a:solidFill>
              </a:rPr>
              <a:t>割はそれ以下で収まるが，残りの</a:t>
            </a:r>
            <a:r>
              <a:rPr lang="en-US" altLang="ja-JP" dirty="0">
                <a:solidFill>
                  <a:srgbClr val="FF0000"/>
                </a:solidFill>
              </a:rPr>
              <a:t>1~2 </a:t>
            </a:r>
            <a:r>
              <a:rPr lang="ja-JP" altLang="en-US" dirty="0">
                <a:solidFill>
                  <a:srgbClr val="FF0000"/>
                </a:solidFill>
              </a:rPr>
              <a:t>割は超えるだろう</a:t>
            </a:r>
            <a:r>
              <a:rPr lang="ja-JP" altLang="en-US" dirty="0" smtClean="0"/>
              <a:t>。」</a:t>
            </a:r>
            <a:endParaRPr kumimoji="1" lang="ja-JP" alt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77066111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甲</a:t>
            </a:r>
            <a:r>
              <a:rPr kumimoji="1" lang="en-US" altLang="ja-JP" dirty="0" smtClean="0"/>
              <a:t>190,195</a:t>
            </a:r>
            <a:r>
              <a:rPr kumimoji="1" lang="ja-JP" altLang="en-US" dirty="0" smtClean="0"/>
              <a:t>についての一審被告の言及</a:t>
            </a:r>
            <a:endParaRPr kumimoji="1" lang="ja-JP" altLang="en-US" dirty="0"/>
          </a:p>
        </p:txBody>
      </p:sp>
      <p:sp>
        <p:nvSpPr>
          <p:cNvPr id="3" name="コンテンツ プレースホルダー 2"/>
          <p:cNvSpPr>
            <a:spLocks noGrp="1"/>
          </p:cNvSpPr>
          <p:nvPr>
            <p:ph idx="1"/>
          </p:nvPr>
        </p:nvSpPr>
        <p:spPr/>
        <p:txBody>
          <a:bodyPr/>
          <a:lstStyle/>
          <a:p>
            <a:r>
              <a:rPr lang="ja-JP" altLang="en-US" dirty="0" smtClean="0"/>
              <a:t>一審</a:t>
            </a:r>
            <a:r>
              <a:rPr lang="ja-JP" altLang="en-US" dirty="0"/>
              <a:t>被告</a:t>
            </a:r>
            <a:r>
              <a:rPr lang="ja-JP" altLang="ja-JP" dirty="0" smtClean="0"/>
              <a:t>「</a:t>
            </a:r>
            <a:r>
              <a:rPr lang="ja-JP" altLang="ja-JP" dirty="0"/>
              <a:t>１審原告らの引用する両氏の発言によっても、時間切れのため新規制基準に「既往最大」が明記できなかったとは解釈できず、１審原告らの主張は曲解であると言わざるを得ない</a:t>
            </a:r>
            <a:r>
              <a:rPr lang="ja-JP" altLang="ja-JP" dirty="0" smtClean="0"/>
              <a:t>」</a:t>
            </a:r>
            <a:r>
              <a:rPr lang="ja-JP" altLang="en-US" dirty="0" smtClean="0"/>
              <a:t>（準備書面（</a:t>
            </a:r>
            <a:r>
              <a:rPr lang="en-US" altLang="ja-JP" dirty="0" smtClean="0"/>
              <a:t>26</a:t>
            </a:r>
            <a:r>
              <a:rPr lang="ja-JP" altLang="en-US" dirty="0" smtClean="0"/>
              <a:t>）末尾）</a:t>
            </a:r>
            <a:endParaRPr lang="en-US" altLang="ja-JP" dirty="0" smtClean="0"/>
          </a:p>
          <a:p>
            <a:endParaRPr lang="en-US" altLang="ja-JP" dirty="0" smtClean="0"/>
          </a:p>
          <a:p>
            <a:pPr marL="0" indent="0">
              <a:buNone/>
            </a:pPr>
            <a:r>
              <a:rPr lang="ja-JP" altLang="en-US" dirty="0" smtClean="0"/>
              <a:t>→</a:t>
            </a:r>
            <a:r>
              <a:rPr lang="ja-JP" altLang="ja-JP" dirty="0" smtClean="0"/>
              <a:t>一審原告</a:t>
            </a:r>
            <a:r>
              <a:rPr lang="ja-JP" altLang="en-US" dirty="0" smtClean="0"/>
              <a:t>は</a:t>
            </a:r>
            <a:r>
              <a:rPr lang="ja-JP" altLang="ja-JP" dirty="0" smtClean="0"/>
              <a:t>どの</a:t>
            </a:r>
            <a:r>
              <a:rPr lang="ja-JP" altLang="ja-JP" dirty="0"/>
              <a:t>ような「曲解」を</a:t>
            </a:r>
            <a:r>
              <a:rPr lang="ja-JP" altLang="ja-JP" dirty="0" smtClean="0"/>
              <a:t>行</a:t>
            </a:r>
            <a:r>
              <a:rPr lang="ja-JP" altLang="en-US" dirty="0" smtClean="0"/>
              <a:t>ったのか？</a:t>
            </a:r>
            <a:endParaRPr lang="en-US" altLang="ja-JP" dirty="0" smtClean="0"/>
          </a:p>
          <a:p>
            <a:pPr marL="0" indent="0">
              <a:buNone/>
            </a:pPr>
            <a:r>
              <a:rPr lang="ja-JP" altLang="en-US" dirty="0"/>
              <a:t>　</a:t>
            </a:r>
            <a:r>
              <a:rPr lang="ja-JP" altLang="ja-JP" dirty="0" smtClean="0"/>
              <a:t>上記</a:t>
            </a:r>
            <a:r>
              <a:rPr lang="ja-JP" altLang="ja-JP" dirty="0"/>
              <a:t>発言がどのように解釈されるべき</a:t>
            </a:r>
            <a:r>
              <a:rPr lang="ja-JP" altLang="ja-JP" dirty="0" smtClean="0"/>
              <a:t>か</a:t>
            </a:r>
            <a:r>
              <a:rPr lang="ja-JP" altLang="en-US" dirty="0" smtClean="0"/>
              <a:t>？</a:t>
            </a:r>
            <a:endParaRPr lang="en-US" altLang="ja-JP" dirty="0" smtClean="0"/>
          </a:p>
          <a:p>
            <a:pPr marL="0" indent="0">
              <a:buNone/>
            </a:pPr>
            <a:endParaRPr lang="en-US" altLang="ja-JP" dirty="0"/>
          </a:p>
          <a:p>
            <a:pPr marL="0" indent="0">
              <a:buNone/>
            </a:pPr>
            <a:r>
              <a:rPr lang="ja-JP" altLang="ja-JP" sz="3600" dirty="0" smtClean="0">
                <a:solidFill>
                  <a:srgbClr val="FF0000"/>
                </a:solidFill>
              </a:rPr>
              <a:t>何ら</a:t>
            </a:r>
            <a:r>
              <a:rPr lang="ja-JP" altLang="ja-JP" sz="3600" dirty="0">
                <a:solidFill>
                  <a:srgbClr val="FF0000"/>
                </a:solidFill>
              </a:rPr>
              <a:t>述べていない。</a:t>
            </a:r>
          </a:p>
          <a:p>
            <a:pPr marL="0" indent="0">
              <a:buNone/>
            </a:pPr>
            <a:endParaRPr kumimoji="1" lang="ja-JP" alt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21374088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東日本大震災と本件原発は無関係か？</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一審被告準備書面（</a:t>
            </a:r>
            <a:r>
              <a:rPr kumimoji="1" lang="en-US" altLang="ja-JP" dirty="0" smtClean="0"/>
              <a:t>22</a:t>
            </a:r>
            <a:r>
              <a:rPr kumimoji="1" lang="ja-JP" altLang="en-US" dirty="0" smtClean="0"/>
              <a:t>）</a:t>
            </a:r>
            <a:r>
              <a:rPr kumimoji="1" lang="en-US" altLang="ja-JP" dirty="0" smtClean="0"/>
              <a:t>8</a:t>
            </a:r>
            <a:r>
              <a:rPr kumimoji="1" lang="ja-JP" altLang="en-US" dirty="0" err="1" smtClean="0"/>
              <a:t>ｐ</a:t>
            </a:r>
            <a:endParaRPr kumimoji="1" lang="en-US" altLang="ja-JP" dirty="0" smtClean="0"/>
          </a:p>
          <a:p>
            <a:pPr marL="0" indent="0">
              <a:buNone/>
            </a:pPr>
            <a:r>
              <a:rPr lang="ja-JP" altLang="en-US" dirty="0" smtClean="0"/>
              <a:t>　「東北地方太平洋沖地震は</a:t>
            </a:r>
            <a:r>
              <a:rPr lang="en-US" altLang="ja-JP" dirty="0" smtClean="0"/>
              <a:t>…</a:t>
            </a:r>
            <a:r>
              <a:rPr lang="ja-JP" altLang="en-US" dirty="0" smtClean="0"/>
              <a:t>［プレート間地震］であるところ、［プレート間地震］は、日本海側に立地する本件発電所の安全性には影響しない」</a:t>
            </a:r>
            <a:endParaRPr lang="en-US" altLang="ja-JP" dirty="0" smtClean="0"/>
          </a:p>
          <a:p>
            <a:pPr marL="0" indent="0">
              <a:buNone/>
            </a:pPr>
            <a:r>
              <a:rPr kumimoji="1" lang="ja-JP" altLang="en-US" dirty="0" smtClean="0"/>
              <a:t>では、両者の違いは決定的か？</a:t>
            </a:r>
            <a:endParaRPr kumimoji="1" lang="en-US" altLang="ja-JP" dirty="0" smtClean="0"/>
          </a:p>
          <a:p>
            <a:pPr marL="0" indent="0">
              <a:buNone/>
            </a:pPr>
            <a:endParaRPr kumimoji="1" lang="ja-JP" altLang="en-US" dirty="0">
              <a:solidFill>
                <a:srgbClr val="00B050"/>
              </a:solidFill>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9817301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東日本大震災と本件原発は無関係か？</a:t>
            </a:r>
            <a:endParaRPr kumimoji="1" lang="ja-JP" altLang="en-US" dirty="0"/>
          </a:p>
        </p:txBody>
      </p:sp>
      <p:sp>
        <p:nvSpPr>
          <p:cNvPr id="3" name="コンテンツ プレースホルダー 2"/>
          <p:cNvSpPr>
            <a:spLocks noGrp="1"/>
          </p:cNvSpPr>
          <p:nvPr>
            <p:ph idx="1"/>
          </p:nvPr>
        </p:nvSpPr>
        <p:spPr/>
        <p:txBody>
          <a:bodyPr/>
          <a:lstStyle/>
          <a:p>
            <a:pPr marL="0" indent="0">
              <a:buNone/>
            </a:pPr>
            <a:r>
              <a:rPr lang="en-US" altLang="ja-JP" dirty="0" smtClean="0">
                <a:solidFill>
                  <a:srgbClr val="00B050"/>
                </a:solidFill>
              </a:rPr>
              <a:t>【</a:t>
            </a:r>
            <a:r>
              <a:rPr lang="ja-JP" altLang="en-US" dirty="0">
                <a:solidFill>
                  <a:srgbClr val="00B050"/>
                </a:solidFill>
              </a:rPr>
              <a:t>公知の事実</a:t>
            </a:r>
            <a:r>
              <a:rPr lang="en-US" altLang="ja-JP" dirty="0">
                <a:solidFill>
                  <a:srgbClr val="00B050"/>
                </a:solidFill>
              </a:rPr>
              <a:t>】</a:t>
            </a:r>
          </a:p>
          <a:p>
            <a:pPr marL="0" indent="0">
              <a:buNone/>
            </a:pPr>
            <a:r>
              <a:rPr lang="ja-JP" altLang="en-US" dirty="0"/>
              <a:t>・福島第一原発事故の直前において、地震学会は、福島県沖において大規模地震が到来する確率を０と</a:t>
            </a:r>
            <a:r>
              <a:rPr lang="ja-JP" altLang="en-US" dirty="0" smtClean="0"/>
              <a:t>予測</a:t>
            </a:r>
            <a:endParaRPr lang="en-US" altLang="ja-JP" dirty="0" smtClean="0"/>
          </a:p>
          <a:p>
            <a:pPr marL="0" indent="0">
              <a:buNone/>
            </a:pPr>
            <a:r>
              <a:rPr lang="en-US" altLang="ja-JP" dirty="0" smtClean="0">
                <a:solidFill>
                  <a:srgbClr val="00B050"/>
                </a:solidFill>
              </a:rPr>
              <a:t>【</a:t>
            </a:r>
            <a:r>
              <a:rPr lang="ja-JP" altLang="en-US" dirty="0" smtClean="0">
                <a:solidFill>
                  <a:srgbClr val="00B050"/>
                </a:solidFill>
              </a:rPr>
              <a:t>中央防災会議の指摘（甲</a:t>
            </a:r>
            <a:r>
              <a:rPr lang="en-US" altLang="ja-JP" dirty="0" smtClean="0">
                <a:solidFill>
                  <a:srgbClr val="00B050"/>
                </a:solidFill>
              </a:rPr>
              <a:t>256</a:t>
            </a:r>
            <a:r>
              <a:rPr lang="ja-JP" altLang="en-US" dirty="0" smtClean="0">
                <a:solidFill>
                  <a:srgbClr val="00B050"/>
                </a:solidFill>
              </a:rPr>
              <a:t>など）</a:t>
            </a:r>
            <a:r>
              <a:rPr lang="en-US" altLang="ja-JP" dirty="0" smtClean="0">
                <a:solidFill>
                  <a:srgbClr val="00B050"/>
                </a:solidFill>
              </a:rPr>
              <a:t>】</a:t>
            </a:r>
          </a:p>
          <a:p>
            <a:pPr marL="0" indent="0">
              <a:buNone/>
            </a:pPr>
            <a:r>
              <a:rPr lang="ja-JP" altLang="en-US" dirty="0" smtClean="0"/>
              <a:t>・既往</a:t>
            </a:r>
            <a:r>
              <a:rPr lang="ja-JP" altLang="en-US" dirty="0"/>
              <a:t>最大の地震等に対応することを</a:t>
            </a:r>
            <a:r>
              <a:rPr lang="ja-JP" altLang="en-US" dirty="0" smtClean="0"/>
              <a:t>求める</a:t>
            </a:r>
            <a:endParaRPr lang="en-US" altLang="ja-JP" dirty="0" smtClean="0"/>
          </a:p>
          <a:p>
            <a:pPr marL="0" indent="0">
              <a:buNone/>
            </a:pPr>
            <a:r>
              <a:rPr lang="ja-JP" altLang="en-US" dirty="0" smtClean="0"/>
              <a:t>（一審被告も、これを不合理だとは述べていない）</a:t>
            </a:r>
            <a:endParaRPr lang="en-US" altLang="ja-JP" dirty="0"/>
          </a:p>
          <a:p>
            <a:pPr marL="0" indent="0">
              <a:buNone/>
            </a:pPr>
            <a:endParaRPr kumimoji="1" lang="ja-JP" alt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32878632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東日本大震災と本件原発は無関係か？</a:t>
            </a:r>
            <a:endParaRPr kumimoji="1" lang="ja-JP" altLang="en-US" dirty="0"/>
          </a:p>
        </p:txBody>
      </p:sp>
      <p:sp>
        <p:nvSpPr>
          <p:cNvPr id="3" name="コンテンツ プレースホルダー 2"/>
          <p:cNvSpPr>
            <a:spLocks noGrp="1"/>
          </p:cNvSpPr>
          <p:nvPr>
            <p:ph idx="1"/>
          </p:nvPr>
        </p:nvSpPr>
        <p:spPr/>
        <p:txBody>
          <a:bodyPr>
            <a:normAutofit lnSpcReduction="10000"/>
          </a:bodyPr>
          <a:lstStyle/>
          <a:p>
            <a:r>
              <a:rPr lang="ja-JP" altLang="en-US" dirty="0"/>
              <a:t>著名な地震学者である</a:t>
            </a:r>
            <a:r>
              <a:rPr lang="ja-JP" altLang="en-US" dirty="0">
                <a:solidFill>
                  <a:srgbClr val="FF0000"/>
                </a:solidFill>
              </a:rPr>
              <a:t>島崎邦彦</a:t>
            </a:r>
            <a:r>
              <a:rPr lang="ja-JP" altLang="en-US" dirty="0"/>
              <a:t>・東京大学名誉</a:t>
            </a:r>
            <a:r>
              <a:rPr lang="ja-JP" altLang="en-US" dirty="0" smtClean="0"/>
              <a:t>教授の最近の発言（</a:t>
            </a:r>
            <a:r>
              <a:rPr lang="ja-JP" altLang="en-US" dirty="0"/>
              <a:t>甲２５７</a:t>
            </a:r>
            <a:r>
              <a:rPr lang="ja-JP" altLang="en-US" dirty="0" smtClean="0"/>
              <a:t>）</a:t>
            </a:r>
            <a:endParaRPr lang="ja-JP" altLang="en-US" dirty="0"/>
          </a:p>
          <a:p>
            <a:r>
              <a:rPr lang="ja-JP" altLang="en-US" dirty="0"/>
              <a:t>　　「政府の津波想定は東日本では概ね妥当だが、</a:t>
            </a:r>
            <a:r>
              <a:rPr lang="ja-JP" altLang="en-US" dirty="0">
                <a:solidFill>
                  <a:srgbClr val="00B050"/>
                </a:solidFill>
              </a:rPr>
              <a:t>能登半島より西では明らかに過小評価だ</a:t>
            </a:r>
            <a:r>
              <a:rPr lang="ja-JP" altLang="en-US" dirty="0" smtClean="0"/>
              <a:t>」</a:t>
            </a:r>
            <a:endParaRPr lang="en-US" altLang="ja-JP" dirty="0" smtClean="0"/>
          </a:p>
          <a:p>
            <a:endParaRPr lang="ja-JP" altLang="en-US" dirty="0"/>
          </a:p>
          <a:p>
            <a:r>
              <a:rPr lang="ja-JP" altLang="en-US" dirty="0"/>
              <a:t>　「西日本の日本海側には</a:t>
            </a:r>
            <a:r>
              <a:rPr lang="ja-JP" altLang="en-US" dirty="0">
                <a:solidFill>
                  <a:srgbClr val="00B050"/>
                </a:solidFill>
              </a:rPr>
              <a:t>原子力発電所が多く立地しているだけに、甘い津波想定は禍根を残す</a:t>
            </a:r>
            <a:r>
              <a:rPr lang="ja-JP" altLang="en-US" dirty="0"/>
              <a:t>」　　　</a:t>
            </a:r>
            <a:endParaRPr lang="en-US" altLang="ja-JP" dirty="0"/>
          </a:p>
          <a:p>
            <a:r>
              <a:rPr lang="ja-JP" altLang="en-US" dirty="0" smtClean="0"/>
              <a:t>本件</a:t>
            </a:r>
            <a:r>
              <a:rPr lang="ja-JP" altLang="en-US" dirty="0"/>
              <a:t>原発のある福井県沿岸における津波想定が最大</a:t>
            </a:r>
            <a:r>
              <a:rPr lang="ja-JP" altLang="en-US" dirty="0" smtClean="0"/>
              <a:t>７メートル台に</a:t>
            </a:r>
            <a:r>
              <a:rPr lang="ja-JP" altLang="en-US" dirty="0"/>
              <a:t>すぎないという想定は</a:t>
            </a:r>
            <a:r>
              <a:rPr lang="ja-JP" altLang="en-US" dirty="0" smtClean="0"/>
              <a:t>、</a:t>
            </a:r>
            <a:r>
              <a:rPr lang="ja-JP" altLang="en-US" dirty="0" smtClean="0">
                <a:solidFill>
                  <a:srgbClr val="FF0000"/>
                </a:solidFill>
              </a:rPr>
              <a:t>地震学上</a:t>
            </a:r>
            <a:r>
              <a:rPr lang="ja-JP" altLang="en-US" dirty="0">
                <a:solidFill>
                  <a:srgbClr val="FF0000"/>
                </a:solidFill>
              </a:rPr>
              <a:t>の今日の知見に</a:t>
            </a:r>
            <a:r>
              <a:rPr lang="ja-JP" altLang="en-US" dirty="0" smtClean="0">
                <a:solidFill>
                  <a:srgbClr val="FF0000"/>
                </a:solidFill>
              </a:rPr>
              <a:t>反する</a:t>
            </a:r>
            <a:endParaRPr lang="en-US" altLang="ja-JP" dirty="0">
              <a:solidFill>
                <a:srgbClr val="FF0000"/>
              </a:solidFill>
            </a:endParaRPr>
          </a:p>
          <a:p>
            <a:r>
              <a:rPr lang="ja-JP" altLang="en-US" dirty="0" smtClean="0"/>
              <a:t>島崎</a:t>
            </a:r>
            <a:r>
              <a:rPr lang="ja-JP" altLang="en-US" dirty="0"/>
              <a:t>氏の計算では、想定の２倍の津波も想定す</a:t>
            </a:r>
            <a:r>
              <a:rPr lang="ja-JP" altLang="en-US" dirty="0" smtClean="0"/>
              <a:t>べき</a:t>
            </a:r>
            <a:endParaRPr lang="ja-JP" altLang="en-US" dirty="0"/>
          </a:p>
          <a:p>
            <a:endParaRPr kumimoji="1" lang="ja-JP" alt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477436323"/>
      </p:ext>
    </p:extLst>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結語</a:t>
            </a:r>
            <a:endParaRPr kumimoji="1" lang="ja-JP" altLang="en-US" dirty="0"/>
          </a:p>
        </p:txBody>
      </p:sp>
      <p:sp>
        <p:nvSpPr>
          <p:cNvPr id="3" name="コンテンツ プレースホルダー 2"/>
          <p:cNvSpPr>
            <a:spLocks noGrp="1"/>
          </p:cNvSpPr>
          <p:nvPr>
            <p:ph idx="1"/>
          </p:nvPr>
        </p:nvSpPr>
        <p:spPr/>
        <p:txBody>
          <a:bodyPr>
            <a:normAutofit/>
          </a:bodyPr>
          <a:lstStyle/>
          <a:p>
            <a:r>
              <a:rPr lang="ja-JP" altLang="en-US" sz="3600" dirty="0" smtClean="0"/>
              <a:t>一審被告は未だに、本件新知見を受けた調査を行っていない</a:t>
            </a:r>
            <a:endParaRPr lang="en-US" altLang="ja-JP" sz="3600" dirty="0" smtClean="0"/>
          </a:p>
          <a:p>
            <a:r>
              <a:rPr lang="ja-JP" altLang="en-US" sz="3600" dirty="0"/>
              <a:t>従前</a:t>
            </a:r>
            <a:r>
              <a:rPr lang="ja-JP" altLang="en-US" sz="3600" dirty="0" smtClean="0"/>
              <a:t>のボーリングは、嶺南「東部」におけるもので、高浜町を対象としたものではない</a:t>
            </a:r>
            <a:endParaRPr lang="en-US" altLang="ja-JP" sz="3600" dirty="0" smtClean="0"/>
          </a:p>
          <a:p>
            <a:r>
              <a:rPr lang="ja-JP" altLang="en-US" sz="3600" dirty="0" smtClean="0"/>
              <a:t>新規制基準の不十分さ（少なくとも未完成さ）、中央防災会議の指摘内容それ自体には、何ら反論がない（争いのない事実）</a:t>
            </a:r>
            <a:endParaRPr lang="en-US" altLang="ja-JP" sz="3600" dirty="0" smtClean="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76770539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本件新知見（甲</a:t>
            </a:r>
            <a:r>
              <a:rPr kumimoji="1" lang="en-US" altLang="ja-JP" dirty="0" smtClean="0"/>
              <a:t>158</a:t>
            </a:r>
            <a:r>
              <a:rPr kumimoji="1" lang="ja-JP" altLang="en-US" dirty="0" smtClean="0"/>
              <a:t>の１，２）の概要</a:t>
            </a:r>
            <a:endParaRPr kumimoji="1" lang="ja-JP" altLang="en-US" dirty="0"/>
          </a:p>
        </p:txBody>
      </p:sp>
      <p:sp>
        <p:nvSpPr>
          <p:cNvPr id="3" name="コンテンツ プレースホルダー 2"/>
          <p:cNvSpPr>
            <a:spLocks noGrp="1"/>
          </p:cNvSpPr>
          <p:nvPr>
            <p:ph idx="1"/>
          </p:nvPr>
        </p:nvSpPr>
        <p:spPr>
          <a:xfrm>
            <a:off x="838200" y="1825625"/>
            <a:ext cx="5807149" cy="4351338"/>
          </a:xfrm>
        </p:spPr>
        <p:txBody>
          <a:bodyPr/>
          <a:lstStyle/>
          <a:p>
            <a:pPr marL="0" indent="0">
              <a:buNone/>
            </a:pPr>
            <a:r>
              <a:rPr lang="ja-JP" altLang="en-US" dirty="0" smtClean="0"/>
              <a:t>福井県若狭湾沿いの地層から、１４～１６世紀の津波の痕跡とみられる堆積物を、福井大の山本博文教授（地質学）らが見つける</a:t>
            </a:r>
            <a:endParaRPr lang="en-US" altLang="ja-JP" dirty="0" smtClean="0"/>
          </a:p>
          <a:p>
            <a:pPr marL="0" indent="0">
              <a:buNone/>
            </a:pPr>
            <a:r>
              <a:rPr lang="en-US" altLang="ja-JP" dirty="0"/>
              <a:t>1586</a:t>
            </a:r>
            <a:r>
              <a:rPr lang="ja-JP" altLang="en-US" dirty="0"/>
              <a:t>年</a:t>
            </a:r>
            <a:r>
              <a:rPr lang="ja-JP" altLang="en-US" dirty="0" smtClean="0"/>
              <a:t>の天正大地震の裏付けとなりうる</a:t>
            </a:r>
            <a:endParaRPr lang="en-US" altLang="ja-JP" dirty="0" smtClean="0"/>
          </a:p>
          <a:p>
            <a:pPr marL="0" indent="0">
              <a:buNone/>
            </a:pPr>
            <a:r>
              <a:rPr lang="ja-JP" altLang="en-US" dirty="0" smtClean="0"/>
              <a:t>（甲</a:t>
            </a:r>
            <a:r>
              <a:rPr lang="en-US" altLang="ja-JP" dirty="0" smtClean="0"/>
              <a:t>158</a:t>
            </a:r>
            <a:r>
              <a:rPr lang="ja-JP" altLang="en-US" dirty="0" smtClean="0"/>
              <a:t>の１＝平成</a:t>
            </a:r>
            <a:r>
              <a:rPr lang="en-US" altLang="ja-JP" dirty="0" smtClean="0"/>
              <a:t>27</a:t>
            </a:r>
            <a:r>
              <a:rPr lang="ja-JP" altLang="en-US" dirty="0" smtClean="0"/>
              <a:t>年</a:t>
            </a:r>
            <a:r>
              <a:rPr lang="en-US" altLang="ja-JP" dirty="0" smtClean="0"/>
              <a:t>5</a:t>
            </a:r>
            <a:r>
              <a:rPr lang="ja-JP" altLang="en-US" dirty="0" smtClean="0"/>
              <a:t>月</a:t>
            </a:r>
            <a:r>
              <a:rPr lang="en-US" altLang="ja-JP" dirty="0" smtClean="0"/>
              <a:t>19</a:t>
            </a:r>
            <a:r>
              <a:rPr lang="ja-JP" altLang="en-US" dirty="0" smtClean="0"/>
              <a:t>日</a:t>
            </a:r>
            <a:r>
              <a:rPr lang="ja-JP" altLang="en-US" dirty="0" smtClean="0">
                <a:solidFill>
                  <a:srgbClr val="00B050"/>
                </a:solidFill>
              </a:rPr>
              <a:t>読売新聞</a:t>
            </a:r>
            <a:r>
              <a:rPr lang="ja-JP" altLang="en-US" dirty="0" smtClean="0"/>
              <a:t>）</a:t>
            </a:r>
            <a:endParaRPr lang="en-US" altLang="ja-JP" dirty="0" smtClean="0"/>
          </a:p>
        </p:txBody>
      </p:sp>
      <p:pic>
        <p:nvPicPr>
          <p:cNvPr id="4" name="図 3"/>
          <p:cNvPicPr>
            <a:picLocks noChangeAspect="1"/>
          </p:cNvPicPr>
          <p:nvPr/>
        </p:nvPicPr>
        <p:blipFill>
          <a:blip r:embed="rId2">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6767822" y="1254642"/>
            <a:ext cx="4312876" cy="5444282"/>
          </a:xfrm>
          <a:prstGeom prst="rect">
            <a:avLst/>
          </a:prstGeom>
        </p:spPr>
      </p:pic>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02501717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本件新知見（甲</a:t>
            </a:r>
            <a:r>
              <a:rPr kumimoji="1" lang="en-US" altLang="ja-JP" dirty="0" smtClean="0"/>
              <a:t>158</a:t>
            </a:r>
            <a:r>
              <a:rPr kumimoji="1" lang="ja-JP" altLang="en-US" dirty="0" smtClean="0"/>
              <a:t>の１，２）の概要</a:t>
            </a:r>
            <a:endParaRPr kumimoji="1" lang="ja-JP" altLang="en-US" dirty="0"/>
          </a:p>
        </p:txBody>
      </p:sp>
      <p:sp>
        <p:nvSpPr>
          <p:cNvPr id="3" name="コンテンツ プレースホルダー 2"/>
          <p:cNvSpPr>
            <a:spLocks noGrp="1"/>
          </p:cNvSpPr>
          <p:nvPr>
            <p:ph idx="1"/>
          </p:nvPr>
        </p:nvSpPr>
        <p:spPr/>
        <p:txBody>
          <a:bodyPr/>
          <a:lstStyle/>
          <a:p>
            <a:pPr marL="0" indent="0">
              <a:buNone/>
            </a:pPr>
            <a:r>
              <a:rPr lang="ja-JP" altLang="en-US" dirty="0" smtClean="0"/>
              <a:t>福井県若狭湾沿いの地層から、１４～１６世紀の津波の痕跡とみられる堆積物を、福井大の山本博文教授（地質学）らが見つける</a:t>
            </a:r>
            <a:endParaRPr lang="en-US" altLang="ja-JP" dirty="0" smtClean="0"/>
          </a:p>
          <a:p>
            <a:pPr marL="0" indent="0">
              <a:buNone/>
            </a:pPr>
            <a:r>
              <a:rPr lang="en-US" altLang="ja-JP" dirty="0"/>
              <a:t>1586</a:t>
            </a:r>
            <a:r>
              <a:rPr lang="ja-JP" altLang="en-US" dirty="0"/>
              <a:t>年</a:t>
            </a:r>
            <a:r>
              <a:rPr lang="ja-JP" altLang="en-US" dirty="0" smtClean="0"/>
              <a:t>の天正大地震の裏付けとなりうる（甲</a:t>
            </a:r>
            <a:r>
              <a:rPr lang="en-US" altLang="ja-JP" dirty="0" smtClean="0"/>
              <a:t>158</a:t>
            </a:r>
            <a:r>
              <a:rPr lang="ja-JP" altLang="en-US" dirty="0" smtClean="0"/>
              <a:t>の</a:t>
            </a:r>
            <a:r>
              <a:rPr lang="en-US" altLang="ja-JP" dirty="0" smtClean="0"/>
              <a:t>2</a:t>
            </a:r>
            <a:r>
              <a:rPr lang="ja-JP" altLang="en-US" dirty="0" smtClean="0"/>
              <a:t>＝平成</a:t>
            </a:r>
            <a:r>
              <a:rPr lang="en-US" altLang="ja-JP" dirty="0" smtClean="0"/>
              <a:t>27</a:t>
            </a:r>
            <a:r>
              <a:rPr lang="ja-JP" altLang="en-US" dirty="0" smtClean="0"/>
              <a:t>年</a:t>
            </a:r>
            <a:r>
              <a:rPr lang="en-US" altLang="ja-JP" dirty="0" smtClean="0"/>
              <a:t>5</a:t>
            </a:r>
            <a:r>
              <a:rPr lang="ja-JP" altLang="en-US" dirty="0" smtClean="0"/>
              <a:t>月</a:t>
            </a:r>
            <a:r>
              <a:rPr lang="en-US" altLang="ja-JP" dirty="0" smtClean="0"/>
              <a:t>24</a:t>
            </a:r>
            <a:r>
              <a:rPr lang="ja-JP" altLang="en-US" dirty="0" smtClean="0"/>
              <a:t>日</a:t>
            </a:r>
            <a:r>
              <a:rPr lang="ja-JP" altLang="en-US" dirty="0" smtClean="0">
                <a:solidFill>
                  <a:srgbClr val="00B050"/>
                </a:solidFill>
              </a:rPr>
              <a:t>東京新聞</a:t>
            </a:r>
            <a:r>
              <a:rPr lang="ja-JP" altLang="en-US" dirty="0" smtClean="0"/>
              <a:t>）</a:t>
            </a:r>
            <a:endParaRPr lang="en-US" altLang="ja-JP" dirty="0" smtClean="0"/>
          </a:p>
          <a:p>
            <a:pPr marL="0" indent="0">
              <a:buNone/>
            </a:pPr>
            <a:endParaRPr lang="en-US" altLang="ja-JP" dirty="0"/>
          </a:p>
        </p:txBody>
      </p:sp>
      <p:pic>
        <p:nvPicPr>
          <p:cNvPr id="4" name="図 3"/>
          <p:cNvPicPr>
            <a:picLocks noChangeAspect="1"/>
          </p:cNvPicPr>
          <p:nvPr/>
        </p:nvPicPr>
        <p:blipFill>
          <a:blip r:embed="rId2">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2993187" y="3201462"/>
            <a:ext cx="7566660" cy="3474720"/>
          </a:xfrm>
          <a:prstGeom prst="rect">
            <a:avLst/>
          </a:prstGeom>
        </p:spPr>
      </p:pic>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47205526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甲</a:t>
            </a:r>
            <a:r>
              <a:rPr kumimoji="1" lang="en-US" altLang="ja-JP" dirty="0" smtClean="0"/>
              <a:t>158</a:t>
            </a:r>
            <a:r>
              <a:rPr kumimoji="1" lang="ja-JP" altLang="en-US" dirty="0" smtClean="0"/>
              <a:t>の１より（緑字部分が引用）</a:t>
            </a:r>
            <a:endParaRPr kumimoji="1" lang="ja-JP" altLang="en-US" dirty="0"/>
          </a:p>
        </p:txBody>
      </p:sp>
      <p:sp>
        <p:nvSpPr>
          <p:cNvPr id="3" name="コンテンツ プレースホルダー 2"/>
          <p:cNvSpPr>
            <a:spLocks noGrp="1"/>
          </p:cNvSpPr>
          <p:nvPr>
            <p:ph idx="1"/>
          </p:nvPr>
        </p:nvSpPr>
        <p:spPr>
          <a:xfrm>
            <a:off x="838200" y="1219200"/>
            <a:ext cx="10515600" cy="4957763"/>
          </a:xfrm>
        </p:spPr>
        <p:txBody>
          <a:bodyPr>
            <a:normAutofit fontScale="92500"/>
          </a:bodyPr>
          <a:lstStyle/>
          <a:p>
            <a:pPr marL="0" indent="0">
              <a:buNone/>
            </a:pPr>
            <a:r>
              <a:rPr lang="ja-JP" altLang="en-US" dirty="0" smtClean="0">
                <a:solidFill>
                  <a:srgbClr val="00B050"/>
                </a:solidFill>
              </a:rPr>
              <a:t>太平洋側に比べて不明な点が多い日本海側の津波を詳しく調べる</a:t>
            </a:r>
            <a:r>
              <a:rPr lang="ja-JP" altLang="ja-JP" dirty="0" smtClean="0">
                <a:solidFill>
                  <a:srgbClr val="00B050"/>
                </a:solidFill>
              </a:rPr>
              <a:t>文部</a:t>
            </a:r>
            <a:r>
              <a:rPr lang="ja-JP" altLang="ja-JP" dirty="0">
                <a:solidFill>
                  <a:srgbClr val="00B050"/>
                </a:solidFill>
              </a:rPr>
              <a:t>科学省のプロジェクトの</a:t>
            </a:r>
            <a:r>
              <a:rPr lang="ja-JP" altLang="ja-JP" dirty="0" smtClean="0">
                <a:solidFill>
                  <a:srgbClr val="00B050"/>
                </a:solidFill>
              </a:rPr>
              <a:t>一環</a:t>
            </a:r>
            <a:endParaRPr lang="en-US" altLang="ja-JP" dirty="0" smtClean="0">
              <a:solidFill>
                <a:srgbClr val="00B050"/>
              </a:solidFill>
            </a:endParaRPr>
          </a:p>
          <a:p>
            <a:pPr marL="0" indent="0">
              <a:buNone/>
            </a:pPr>
            <a:r>
              <a:rPr lang="ja-JP" altLang="ja-JP" dirty="0" smtClean="0">
                <a:solidFill>
                  <a:srgbClr val="00B050"/>
                </a:solidFill>
              </a:rPr>
              <a:t>福井</a:t>
            </a:r>
            <a:r>
              <a:rPr lang="ja-JP" altLang="ja-JP" dirty="0">
                <a:solidFill>
                  <a:srgbClr val="00B050"/>
                </a:solidFill>
              </a:rPr>
              <a:t>県内の海岸近くにある沼地や湖などの地層</a:t>
            </a:r>
            <a:r>
              <a:rPr lang="ja-JP" altLang="ja-JP" dirty="0" smtClean="0">
                <a:solidFill>
                  <a:srgbClr val="00B050"/>
                </a:solidFill>
              </a:rPr>
              <a:t>を</a:t>
            </a:r>
            <a:r>
              <a:rPr lang="ja-JP" altLang="en-US" dirty="0" smtClean="0">
                <a:solidFill>
                  <a:srgbClr val="00B050"/>
                </a:solidFill>
              </a:rPr>
              <a:t>幅広く</a:t>
            </a:r>
            <a:r>
              <a:rPr lang="ja-JP" altLang="ja-JP" dirty="0" smtClean="0">
                <a:solidFill>
                  <a:srgbClr val="00B050"/>
                </a:solidFill>
              </a:rPr>
              <a:t>調査</a:t>
            </a:r>
            <a:endParaRPr lang="en-US" altLang="ja-JP" dirty="0" smtClean="0">
              <a:solidFill>
                <a:srgbClr val="00B050"/>
              </a:solidFill>
            </a:endParaRPr>
          </a:p>
          <a:p>
            <a:pPr marL="0" indent="0">
              <a:buNone/>
            </a:pPr>
            <a:r>
              <a:rPr lang="ja-JP" altLang="en-US" dirty="0">
                <a:solidFill>
                  <a:srgbClr val="00B050"/>
                </a:solidFill>
              </a:rPr>
              <a:t>（</a:t>
            </a:r>
            <a:r>
              <a:rPr lang="ja-JP" altLang="ja-JP" dirty="0" smtClean="0">
                <a:solidFill>
                  <a:srgbClr val="00B050"/>
                </a:solidFill>
              </a:rPr>
              <a:t>高浜町</a:t>
            </a:r>
            <a:r>
              <a:rPr lang="ja-JP" altLang="ja-JP" dirty="0">
                <a:solidFill>
                  <a:srgbClr val="00B050"/>
                </a:solidFill>
              </a:rPr>
              <a:t>薗部地区</a:t>
            </a:r>
            <a:r>
              <a:rPr lang="ja-JP" altLang="ja-JP" dirty="0" smtClean="0">
                <a:solidFill>
                  <a:srgbClr val="00B050"/>
                </a:solidFill>
              </a:rPr>
              <a:t>の</a:t>
            </a:r>
            <a:r>
              <a:rPr lang="ja-JP" altLang="en-US" dirty="0" smtClean="0">
                <a:solidFill>
                  <a:srgbClr val="00B050"/>
                </a:solidFill>
              </a:rPr>
              <a:t>）</a:t>
            </a:r>
            <a:r>
              <a:rPr lang="ja-JP" altLang="ja-JP" dirty="0" smtClean="0">
                <a:solidFill>
                  <a:srgbClr val="00B050"/>
                </a:solidFill>
              </a:rPr>
              <a:t>海岸</a:t>
            </a:r>
            <a:r>
              <a:rPr lang="ja-JP" altLang="ja-JP" dirty="0">
                <a:solidFill>
                  <a:srgbClr val="00B050"/>
                </a:solidFill>
              </a:rPr>
              <a:t>から約５００ｍ内陸で，かつて湿地帯だった水田から，</a:t>
            </a:r>
            <a:r>
              <a:rPr lang="ja-JP" altLang="ja-JP" dirty="0">
                <a:solidFill>
                  <a:srgbClr val="FF0000"/>
                </a:solidFill>
              </a:rPr>
              <a:t>１４～１６世紀ころの地層</a:t>
            </a:r>
            <a:r>
              <a:rPr lang="ja-JP" altLang="ja-JP" dirty="0">
                <a:solidFill>
                  <a:srgbClr val="00B050"/>
                </a:solidFill>
              </a:rPr>
              <a:t>（深さ約１メートル）中に，</a:t>
            </a:r>
            <a:r>
              <a:rPr lang="ja-JP" altLang="ja-JP" dirty="0">
                <a:solidFill>
                  <a:srgbClr val="FF0000"/>
                </a:solidFill>
              </a:rPr>
              <a:t>海岸の砂と見られる丸い粒子や貝殻，ウニのとげなど</a:t>
            </a:r>
            <a:r>
              <a:rPr lang="ja-JP" altLang="ja-JP" dirty="0">
                <a:solidFill>
                  <a:srgbClr val="00B050"/>
                </a:solidFill>
              </a:rPr>
              <a:t>を含む層が確認された</a:t>
            </a:r>
            <a:r>
              <a:rPr lang="ja-JP" altLang="ja-JP" dirty="0" smtClean="0">
                <a:solidFill>
                  <a:srgbClr val="00B050"/>
                </a:solidFill>
              </a:rPr>
              <a:t>。</a:t>
            </a:r>
            <a:endParaRPr lang="en-US" altLang="ja-JP" dirty="0" smtClean="0">
              <a:solidFill>
                <a:srgbClr val="00B050"/>
              </a:solidFill>
            </a:endParaRPr>
          </a:p>
          <a:p>
            <a:pPr marL="0" indent="0">
              <a:buNone/>
            </a:pPr>
            <a:r>
              <a:rPr lang="ja-JP" altLang="ja-JP" dirty="0" smtClean="0">
                <a:solidFill>
                  <a:srgbClr val="00B050"/>
                </a:solidFill>
              </a:rPr>
              <a:t>発見</a:t>
            </a:r>
            <a:r>
              <a:rPr lang="ja-JP" altLang="ja-JP" dirty="0">
                <a:solidFill>
                  <a:srgbClr val="00B050"/>
                </a:solidFill>
              </a:rPr>
              <a:t>場所の水田の近くには笠原川が流れており，丘に刻まれた谷を通って海に注ぎ込んでいる。山本教授は</a:t>
            </a:r>
            <a:r>
              <a:rPr lang="ja-JP" altLang="ja-JP" dirty="0" smtClean="0">
                <a:solidFill>
                  <a:srgbClr val="00B050"/>
                </a:solidFill>
              </a:rPr>
              <a:t>，</a:t>
            </a:r>
            <a:r>
              <a:rPr lang="ja-JP" altLang="en-US" dirty="0" smtClean="0">
                <a:solidFill>
                  <a:srgbClr val="00B050"/>
                </a:solidFill>
              </a:rPr>
              <a:t>「</a:t>
            </a:r>
            <a:r>
              <a:rPr lang="ja-JP" altLang="ja-JP" dirty="0" smtClean="0">
                <a:solidFill>
                  <a:srgbClr val="00B050"/>
                </a:solidFill>
              </a:rPr>
              <a:t>笠</a:t>
            </a:r>
            <a:r>
              <a:rPr lang="ja-JP" altLang="ja-JP" dirty="0">
                <a:solidFill>
                  <a:srgbClr val="00B050"/>
                </a:solidFill>
              </a:rPr>
              <a:t>原川をさかのぼった津波が，海の砂や貝殻を内陸まで</a:t>
            </a:r>
            <a:r>
              <a:rPr lang="ja-JP" altLang="ja-JP" dirty="0" smtClean="0">
                <a:solidFill>
                  <a:srgbClr val="00B050"/>
                </a:solidFill>
              </a:rPr>
              <a:t>運んだ</a:t>
            </a:r>
            <a:r>
              <a:rPr lang="ja-JP" altLang="en-US" dirty="0" smtClean="0">
                <a:solidFill>
                  <a:srgbClr val="00B050"/>
                </a:solidFill>
              </a:rPr>
              <a:t>」</a:t>
            </a:r>
            <a:r>
              <a:rPr lang="ja-JP" altLang="ja-JP" dirty="0" smtClean="0">
                <a:solidFill>
                  <a:srgbClr val="00B050"/>
                </a:solidFill>
              </a:rPr>
              <a:t>として</a:t>
            </a:r>
            <a:r>
              <a:rPr lang="ja-JP" altLang="ja-JP" dirty="0">
                <a:solidFill>
                  <a:srgbClr val="00B050"/>
                </a:solidFill>
              </a:rPr>
              <a:t>いる</a:t>
            </a:r>
            <a:r>
              <a:rPr lang="ja-JP" altLang="ja-JP" dirty="0" smtClean="0">
                <a:solidFill>
                  <a:srgbClr val="00B050"/>
                </a:solidFill>
              </a:rPr>
              <a:t>。</a:t>
            </a:r>
            <a:endParaRPr lang="en-US" altLang="ja-JP" dirty="0" smtClean="0">
              <a:solidFill>
                <a:srgbClr val="00B050"/>
              </a:solidFill>
            </a:endParaRPr>
          </a:p>
          <a:p>
            <a:pPr marL="0" indent="0">
              <a:buNone/>
            </a:pPr>
            <a:r>
              <a:rPr lang="ja-JP" altLang="ja-JP" dirty="0" smtClean="0"/>
              <a:t>この</a:t>
            </a:r>
            <a:r>
              <a:rPr lang="ja-JP" altLang="ja-JP" dirty="0"/>
              <a:t>津波痕は，一審被告が調査の対象としていなかったものである。今回の調査で発見されたのは約５００ｍ内陸の津波痕だったが，より海岸の近接においては，被告の想定を上回る津波が到来した可能性が高い。</a:t>
            </a:r>
          </a:p>
          <a:p>
            <a:pPr marL="0" indent="0">
              <a:buNone/>
            </a:pPr>
            <a:endParaRPr lang="en-US" altLang="ja-JP" dirty="0">
              <a:solidFill>
                <a:srgbClr val="00B050"/>
              </a:solidFill>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400276443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38200" y="365125"/>
            <a:ext cx="10515600" cy="1285875"/>
          </a:xfrm>
        </p:spPr>
        <p:txBody>
          <a:bodyPr>
            <a:normAutofit fontScale="90000"/>
          </a:bodyPr>
          <a:lstStyle/>
          <a:p>
            <a:pPr>
              <a:lnSpc>
                <a:spcPct val="80000"/>
              </a:lnSpc>
            </a:pPr>
            <a:r>
              <a:rPr kumimoji="1" lang="ja-JP" altLang="en-US" dirty="0" smtClean="0"/>
              <a:t>津波到来を示す根拠：山本教授論文</a:t>
            </a:r>
            <a:r>
              <a:rPr kumimoji="1" lang="en-US" altLang="ja-JP" dirty="0" smtClean="0"/>
              <a:t/>
            </a:r>
            <a:br>
              <a:rPr kumimoji="1" lang="en-US" altLang="ja-JP" dirty="0" smtClean="0"/>
            </a:br>
            <a:r>
              <a:rPr kumimoji="1" lang="en-US" altLang="ja-JP" dirty="0" smtClean="0"/>
              <a:t>(</a:t>
            </a:r>
            <a:r>
              <a:rPr kumimoji="1" lang="ja-JP" altLang="en-US" sz="3100" dirty="0" smtClean="0"/>
              <a:t>甲</a:t>
            </a:r>
            <a:r>
              <a:rPr kumimoji="1" lang="en-US" altLang="ja-JP" sz="3100" dirty="0" smtClean="0"/>
              <a:t>254</a:t>
            </a:r>
            <a:r>
              <a:rPr lang="ja-JP" altLang="en-US" sz="3100" dirty="0"/>
              <a:t>＝</a:t>
            </a:r>
            <a:r>
              <a:rPr lang="ja-JP" altLang="en-US" sz="3100" dirty="0" smtClean="0"/>
              <a:t>「若狭</a:t>
            </a:r>
            <a:r>
              <a:rPr lang="ja-JP" altLang="en-US" sz="3100" dirty="0"/>
              <a:t>湾沿い，高浜町の海岸低地におけるトレンチおよびハンドオーガ</a:t>
            </a:r>
            <a:r>
              <a:rPr lang="en-US" altLang="ja-JP" sz="3100" dirty="0"/>
              <a:t>―</a:t>
            </a:r>
            <a:r>
              <a:rPr lang="ja-JP" altLang="en-US" sz="3100" dirty="0"/>
              <a:t>による津波堆積物調査」</a:t>
            </a:r>
            <a:r>
              <a:rPr kumimoji="1" lang="en-US" altLang="ja-JP" dirty="0" smtClean="0"/>
              <a:t>)</a:t>
            </a:r>
            <a:endParaRPr kumimoji="1" lang="ja-JP" altLang="en-US" dirty="0"/>
          </a:p>
        </p:txBody>
      </p:sp>
      <p:sp>
        <p:nvSpPr>
          <p:cNvPr id="3" name="コンテンツ プレースホルダー 2"/>
          <p:cNvSpPr>
            <a:spLocks noGrp="1"/>
          </p:cNvSpPr>
          <p:nvPr>
            <p:ph idx="1"/>
          </p:nvPr>
        </p:nvSpPr>
        <p:spPr>
          <a:xfrm>
            <a:off x="838200" y="1879600"/>
            <a:ext cx="10515600" cy="4635499"/>
          </a:xfrm>
        </p:spPr>
        <p:txBody>
          <a:bodyPr>
            <a:normAutofit fontScale="92500" lnSpcReduction="10000"/>
          </a:bodyPr>
          <a:lstStyle/>
          <a:p>
            <a:r>
              <a:rPr lang="ja-JP" altLang="ja-JP" dirty="0"/>
              <a:t>砂粒子としては，特徴的に</a:t>
            </a:r>
            <a:r>
              <a:rPr lang="ja-JP" altLang="ja-JP" dirty="0">
                <a:solidFill>
                  <a:srgbClr val="00B050"/>
                </a:solidFill>
              </a:rPr>
              <a:t>よく円磨された超塩基性岩の岩片</a:t>
            </a:r>
            <a:r>
              <a:rPr lang="ja-JP" altLang="ja-JP" dirty="0"/>
              <a:t>を含んでおり，石英粒子は</a:t>
            </a:r>
            <a:r>
              <a:rPr lang="en-US" altLang="ja-JP" dirty="0"/>
              <a:t>10</a:t>
            </a:r>
            <a:r>
              <a:rPr lang="ja-JP" altLang="ja-JP" dirty="0"/>
              <a:t>数％以下と少ない</a:t>
            </a:r>
            <a:r>
              <a:rPr lang="ja-JP" altLang="ja-JP" dirty="0" smtClean="0"/>
              <a:t>．</a:t>
            </a:r>
            <a:endParaRPr lang="en-US" altLang="ja-JP" dirty="0" smtClean="0"/>
          </a:p>
          <a:p>
            <a:r>
              <a:rPr lang="ja-JP" altLang="ja-JP" dirty="0" smtClean="0"/>
              <a:t>また</a:t>
            </a:r>
            <a:r>
              <a:rPr lang="ja-JP" altLang="ja-JP" dirty="0"/>
              <a:t>所によっては，</a:t>
            </a:r>
            <a:r>
              <a:rPr lang="ja-JP" altLang="ja-JP" dirty="0">
                <a:solidFill>
                  <a:srgbClr val="00B050"/>
                </a:solidFill>
              </a:rPr>
              <a:t>貝殻片，有孔虫やウニのトゲなどの生物遺骸</a:t>
            </a:r>
            <a:r>
              <a:rPr lang="ja-JP" altLang="ja-JP" dirty="0"/>
              <a:t>を含んでいた</a:t>
            </a:r>
            <a:r>
              <a:rPr lang="ja-JP" altLang="ja-JP" dirty="0" smtClean="0"/>
              <a:t>．</a:t>
            </a:r>
            <a:endParaRPr lang="en-US" altLang="ja-JP" dirty="0" smtClean="0"/>
          </a:p>
          <a:p>
            <a:r>
              <a:rPr lang="ja-JP" altLang="ja-JP" dirty="0" smtClean="0"/>
              <a:t>この</a:t>
            </a:r>
            <a:r>
              <a:rPr lang="ja-JP" altLang="ja-JP" dirty="0"/>
              <a:t>砂を山側から流れ込む河床の砂および海岸の砂と比較したところ，</a:t>
            </a:r>
            <a:r>
              <a:rPr lang="ja-JP" altLang="ja-JP" dirty="0">
                <a:solidFill>
                  <a:srgbClr val="00B050"/>
                </a:solidFill>
              </a:rPr>
              <a:t>円磨された超塩基性岩の岩片や有孔虫などの生物遺骸を含む等の点で，</a:t>
            </a:r>
            <a:r>
              <a:rPr lang="ja-JP" altLang="ja-JP" dirty="0">
                <a:solidFill>
                  <a:srgbClr val="FF0000"/>
                </a:solidFill>
              </a:rPr>
              <a:t>海岸の砂と類似</a:t>
            </a:r>
            <a:r>
              <a:rPr lang="ja-JP" altLang="ja-JP" dirty="0">
                <a:solidFill>
                  <a:srgbClr val="00B050"/>
                </a:solidFill>
              </a:rPr>
              <a:t>しており，海側から供給</a:t>
            </a:r>
            <a:r>
              <a:rPr lang="ja-JP" altLang="ja-JP" dirty="0"/>
              <a:t>されたと考えられる</a:t>
            </a:r>
            <a:r>
              <a:rPr lang="ja-JP" altLang="ja-JP" dirty="0" smtClean="0"/>
              <a:t>．</a:t>
            </a:r>
            <a:endParaRPr lang="en-US" altLang="ja-JP" dirty="0" smtClean="0"/>
          </a:p>
          <a:p>
            <a:r>
              <a:rPr lang="ja-JP" altLang="ja-JP" dirty="0" smtClean="0"/>
              <a:t>また</a:t>
            </a:r>
            <a:r>
              <a:rPr lang="ja-JP" altLang="ja-JP" dirty="0"/>
              <a:t>砂層の基底部には削り込みが認められ，砂層中にはリップアップクラストが含まれていること，</a:t>
            </a:r>
            <a:r>
              <a:rPr lang="ja-JP" altLang="ja-JP" u="sng" dirty="0"/>
              <a:t>また砂の分布は，海岸から</a:t>
            </a:r>
            <a:r>
              <a:rPr lang="en-US" altLang="ja-JP" u="sng" dirty="0"/>
              <a:t>500m</a:t>
            </a:r>
            <a:r>
              <a:rPr lang="ja-JP" altLang="ja-JP" u="sng" dirty="0"/>
              <a:t>以上内陸まで認められること等からすると，</a:t>
            </a:r>
            <a:r>
              <a:rPr lang="ja-JP" altLang="ja-JP" u="sng" dirty="0">
                <a:solidFill>
                  <a:srgbClr val="FF0000"/>
                </a:solidFill>
              </a:rPr>
              <a:t>津波によってもたらされた可能性</a:t>
            </a:r>
            <a:r>
              <a:rPr lang="ja-JP" altLang="ja-JP" u="sng" dirty="0"/>
              <a:t>がある．</a:t>
            </a:r>
            <a:endParaRPr lang="ja-JP" altLang="ja-JP" dirty="0"/>
          </a:p>
          <a:p>
            <a:r>
              <a:rPr lang="ja-JP" altLang="ja-JP" dirty="0"/>
              <a:t>またこの砂層の堆積年代としては，</a:t>
            </a:r>
            <a:r>
              <a:rPr lang="ja-JP" altLang="ja-JP" dirty="0">
                <a:solidFill>
                  <a:srgbClr val="00B050"/>
                </a:solidFill>
              </a:rPr>
              <a:t>泥炭層，泥炭質泥層の炭素同位体年代測定結果</a:t>
            </a:r>
            <a:r>
              <a:rPr lang="ja-JP" altLang="ja-JP" dirty="0"/>
              <a:t>からすると，</a:t>
            </a:r>
            <a:r>
              <a:rPr lang="en-US" altLang="ja-JP" dirty="0">
                <a:solidFill>
                  <a:srgbClr val="FF0000"/>
                </a:solidFill>
              </a:rPr>
              <a:t>14</a:t>
            </a:r>
            <a:r>
              <a:rPr lang="ja-JP" altLang="ja-JP" dirty="0">
                <a:solidFill>
                  <a:srgbClr val="FF0000"/>
                </a:solidFill>
              </a:rPr>
              <a:t>～</a:t>
            </a:r>
            <a:r>
              <a:rPr lang="en-US" altLang="ja-JP" dirty="0">
                <a:solidFill>
                  <a:srgbClr val="FF0000"/>
                </a:solidFill>
              </a:rPr>
              <a:t>16</a:t>
            </a:r>
            <a:r>
              <a:rPr lang="ja-JP" altLang="ja-JP" dirty="0">
                <a:solidFill>
                  <a:srgbClr val="FF0000"/>
                </a:solidFill>
              </a:rPr>
              <a:t>世紀頃</a:t>
            </a:r>
            <a:r>
              <a:rPr lang="ja-JP" altLang="ja-JP" dirty="0"/>
              <a:t>と推定される．</a:t>
            </a:r>
            <a:endParaRPr kumimoji="1" lang="en-US" altLang="ja-JP" dirty="0" smtClean="0">
              <a:solidFill>
                <a:srgbClr val="00B050"/>
              </a:solidFill>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8075010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本件新知見をめぐる一審被告の主張</a:t>
            </a:r>
            <a:endParaRPr kumimoji="1" lang="ja-JP" altLang="en-US" dirty="0"/>
          </a:p>
        </p:txBody>
      </p:sp>
      <p:sp>
        <p:nvSpPr>
          <p:cNvPr id="3" name="コンテンツ プレースホルダー 2"/>
          <p:cNvSpPr>
            <a:spLocks noGrp="1"/>
          </p:cNvSpPr>
          <p:nvPr>
            <p:ph idx="1"/>
          </p:nvPr>
        </p:nvSpPr>
        <p:spPr/>
        <p:txBody>
          <a:bodyPr>
            <a:normAutofit fontScale="92500" lnSpcReduction="10000"/>
          </a:bodyPr>
          <a:lstStyle/>
          <a:p>
            <a:r>
              <a:rPr lang="ja-JP" altLang="ja-JP" dirty="0"/>
              <a:t>「</a:t>
            </a:r>
            <a:r>
              <a:rPr lang="ja-JP" altLang="ja-JP" u="sng" dirty="0">
                <a:solidFill>
                  <a:srgbClr val="FF0000"/>
                </a:solidFill>
              </a:rPr>
              <a:t>天正地震の際に生じた</a:t>
            </a:r>
            <a:r>
              <a:rPr lang="ja-JP" altLang="ja-JP" dirty="0">
                <a:solidFill>
                  <a:srgbClr val="00B050"/>
                </a:solidFill>
              </a:rPr>
              <a:t>津波によるものであるかどうかも含め</a:t>
            </a:r>
            <a:r>
              <a:rPr lang="ja-JP" altLang="ja-JP" dirty="0"/>
              <a:t>、その生成原因ははっきりしていない」（同準備書面４ｐの最終段落）と述べるにとどまっており、さすがに「</a:t>
            </a:r>
            <a:r>
              <a:rPr lang="ja-JP" altLang="ja-JP" dirty="0">
                <a:solidFill>
                  <a:srgbClr val="00B050"/>
                </a:solidFill>
              </a:rPr>
              <a:t>津波によるものであるかどうかも含め</a:t>
            </a:r>
            <a:r>
              <a:rPr lang="ja-JP" altLang="ja-JP" dirty="0"/>
              <a:t>、その生成原因ははっきりしていない」とまでは主張していない。</a:t>
            </a:r>
          </a:p>
          <a:p>
            <a:r>
              <a:rPr lang="ja-JP" altLang="ja-JP" dirty="0"/>
              <a:t>このように、本件新知見、すなわち</a:t>
            </a:r>
            <a:r>
              <a:rPr lang="ja-JP" altLang="ja-JP" dirty="0">
                <a:solidFill>
                  <a:srgbClr val="00B050"/>
                </a:solidFill>
              </a:rPr>
              <a:t>天正地震</a:t>
            </a:r>
            <a:r>
              <a:rPr lang="ja-JP" altLang="ja-JP" dirty="0">
                <a:solidFill>
                  <a:srgbClr val="FF0000"/>
                </a:solidFill>
              </a:rPr>
              <a:t>ないしその前後の時代</a:t>
            </a:r>
            <a:r>
              <a:rPr lang="ja-JP" altLang="ja-JP" dirty="0"/>
              <a:t>において</a:t>
            </a:r>
            <a:r>
              <a:rPr lang="ja-JP" altLang="ja-JP" dirty="0">
                <a:solidFill>
                  <a:srgbClr val="00B050"/>
                </a:solidFill>
              </a:rPr>
              <a:t>高浜町に津波が発生していることは</a:t>
            </a:r>
            <a:r>
              <a:rPr lang="ja-JP" altLang="ja-JP" dirty="0"/>
              <a:t>、</a:t>
            </a:r>
            <a:r>
              <a:rPr lang="ja-JP" altLang="ja-JP" dirty="0">
                <a:solidFill>
                  <a:srgbClr val="FF0000"/>
                </a:solidFill>
              </a:rPr>
              <a:t>実質的には、当事者間で争いない事実</a:t>
            </a:r>
            <a:r>
              <a:rPr lang="ja-JP" altLang="ja-JP" dirty="0"/>
              <a:t>と言ってよい。</a:t>
            </a:r>
          </a:p>
          <a:p>
            <a:r>
              <a:rPr lang="ja-JP" altLang="ja-JP" dirty="0"/>
              <a:t>それにもかかわらず、一審被告は未だに「若狭湾に大規模な津波が発生した事実はない」という非科学的な主張を続けており、</a:t>
            </a:r>
            <a:r>
              <a:rPr lang="ja-JP" altLang="ja-JP" dirty="0">
                <a:solidFill>
                  <a:srgbClr val="FF0000"/>
                </a:solidFill>
              </a:rPr>
              <a:t>追加調査を頑なに拒んでいる</a:t>
            </a:r>
            <a:r>
              <a:rPr lang="ja-JP" altLang="ja-JP" dirty="0"/>
              <a:t>。</a:t>
            </a:r>
          </a:p>
          <a:p>
            <a:r>
              <a:rPr lang="ja-JP" altLang="ja-JP" dirty="0"/>
              <a:t>上記の事実が、</a:t>
            </a:r>
            <a:r>
              <a:rPr lang="ja-JP" altLang="ja-JP" dirty="0">
                <a:solidFill>
                  <a:srgbClr val="FF0000"/>
                </a:solidFill>
              </a:rPr>
              <a:t>一般人をして、本件原発による津波の危険性を強く懸念させる事情</a:t>
            </a:r>
            <a:r>
              <a:rPr lang="ja-JP" altLang="ja-JP" dirty="0"/>
              <a:t>であることは、今さら言うまでもない。</a:t>
            </a: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71832683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一審被告の津波調査の恣意性・問題点</a:t>
            </a:r>
            <a:endParaRPr kumimoji="1" lang="ja-JP" altLang="en-US" dirty="0"/>
          </a:p>
        </p:txBody>
      </p:sp>
      <p:sp>
        <p:nvSpPr>
          <p:cNvPr id="3" name="コンテンツ プレースホルダー 2"/>
          <p:cNvSpPr>
            <a:spLocks noGrp="1"/>
          </p:cNvSpPr>
          <p:nvPr>
            <p:ph idx="1"/>
          </p:nvPr>
        </p:nvSpPr>
        <p:spPr>
          <a:xfrm>
            <a:off x="838200" y="1536700"/>
            <a:ext cx="10515600" cy="4640263"/>
          </a:xfrm>
        </p:spPr>
        <p:txBody>
          <a:bodyPr>
            <a:normAutofit fontScale="85000" lnSpcReduction="10000"/>
          </a:bodyPr>
          <a:lstStyle/>
          <a:p>
            <a:pPr marL="0" indent="0">
              <a:buNone/>
            </a:pPr>
            <a:r>
              <a:rPr lang="ja-JP" altLang="en-US" sz="4000" dirty="0" smtClean="0"/>
              <a:t>・ルイス・フロイスの「日本史」が</a:t>
            </a:r>
            <a:r>
              <a:rPr lang="ja-JP" altLang="en-US" sz="4000" dirty="0" smtClean="0">
                <a:solidFill>
                  <a:srgbClr val="FF0000"/>
                </a:solidFill>
              </a:rPr>
              <a:t>極めて信頼性の高い第一級資料で</a:t>
            </a:r>
            <a:r>
              <a:rPr lang="ja-JP" altLang="en-US" sz="4000" dirty="0" smtClean="0"/>
              <a:t>あることは、歴史学上、公知の事実（甲</a:t>
            </a:r>
            <a:r>
              <a:rPr lang="en-US" altLang="ja-JP" sz="4000" dirty="0" smtClean="0"/>
              <a:t>255</a:t>
            </a:r>
            <a:r>
              <a:rPr lang="ja-JP" altLang="en-US" sz="4000" dirty="0" smtClean="0"/>
              <a:t>）</a:t>
            </a:r>
            <a:endParaRPr lang="en-US" altLang="ja-JP" sz="4000" dirty="0" smtClean="0"/>
          </a:p>
          <a:p>
            <a:pPr marL="0" indent="0">
              <a:buNone/>
            </a:pPr>
            <a:r>
              <a:rPr kumimoji="1" lang="ja-JP" altLang="en-US" sz="4000" dirty="0" smtClean="0"/>
              <a:t>「イエズス会宣教師たちの活動報告は写本や刊行物として広く読まれ、日本にいる宣教師や信徒たちにもフィードバックされる性質をもったから、根拠や実体のない記述がはびこる機会は少ない。また、宣教師たちの報告は、文字通り上司への報告であると同時に、イエズス会という組織のなかで情報共有し、それぞれの立場で布教活動にいかしていくことを目的とされたから、その意味でも情報の確かさは担保されなければならなかった。」</a:t>
            </a:r>
            <a:endParaRPr kumimoji="1" lang="en-US" altLang="ja-JP" sz="4000" dirty="0" smtClean="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49861319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一審被告の津波調査の恣意性・問題点</a:t>
            </a:r>
            <a:endParaRPr kumimoji="1" lang="ja-JP" altLang="en-US" dirty="0"/>
          </a:p>
        </p:txBody>
      </p:sp>
      <p:sp>
        <p:nvSpPr>
          <p:cNvPr id="3" name="コンテンツ プレースホルダー 2"/>
          <p:cNvSpPr>
            <a:spLocks noGrp="1"/>
          </p:cNvSpPr>
          <p:nvPr>
            <p:ph idx="1"/>
          </p:nvPr>
        </p:nvSpPr>
        <p:spPr/>
        <p:txBody>
          <a:bodyPr/>
          <a:lstStyle/>
          <a:p>
            <a:pPr marL="0" indent="0">
              <a:buNone/>
            </a:pPr>
            <a:r>
              <a:rPr lang="ja-JP" altLang="en-US" sz="3200" dirty="0"/>
              <a:t>現に、一審被告の</a:t>
            </a:r>
            <a:r>
              <a:rPr lang="ja-JP" altLang="en-US" sz="3200" dirty="0">
                <a:solidFill>
                  <a:srgbClr val="FF0000"/>
                </a:solidFill>
              </a:rPr>
              <a:t>調査後</a:t>
            </a:r>
            <a:r>
              <a:rPr lang="ja-JP" altLang="en-US" sz="3200" dirty="0"/>
              <a:t>、</a:t>
            </a:r>
            <a:r>
              <a:rPr lang="ja-JP" altLang="en-US" sz="3200" dirty="0">
                <a:solidFill>
                  <a:srgbClr val="00B050"/>
                </a:solidFill>
              </a:rPr>
              <a:t>本件新知見（甲</a:t>
            </a:r>
            <a:r>
              <a:rPr lang="en-US" altLang="ja-JP" sz="3200" dirty="0">
                <a:solidFill>
                  <a:srgbClr val="00B050"/>
                </a:solidFill>
              </a:rPr>
              <a:t>158</a:t>
            </a:r>
            <a:r>
              <a:rPr lang="ja-JP" altLang="en-US" sz="3200" dirty="0">
                <a:solidFill>
                  <a:srgbClr val="00B050"/>
                </a:solidFill>
              </a:rPr>
              <a:t>の</a:t>
            </a:r>
            <a:r>
              <a:rPr lang="en-US" altLang="ja-JP" sz="3200" dirty="0">
                <a:solidFill>
                  <a:srgbClr val="00B050"/>
                </a:solidFill>
              </a:rPr>
              <a:t>1</a:t>
            </a:r>
            <a:r>
              <a:rPr lang="ja-JP" altLang="en-US" sz="3200" dirty="0" err="1">
                <a:solidFill>
                  <a:srgbClr val="00B050"/>
                </a:solidFill>
              </a:rPr>
              <a:t>、</a:t>
            </a:r>
            <a:r>
              <a:rPr lang="en-US" altLang="ja-JP" sz="3200" dirty="0">
                <a:solidFill>
                  <a:srgbClr val="00B050"/>
                </a:solidFill>
              </a:rPr>
              <a:t>2</a:t>
            </a:r>
            <a:r>
              <a:rPr lang="ja-JP" altLang="en-US" sz="3200" dirty="0">
                <a:solidFill>
                  <a:srgbClr val="00B050"/>
                </a:solidFill>
              </a:rPr>
              <a:t>）</a:t>
            </a:r>
            <a:r>
              <a:rPr lang="ja-JP" altLang="en-US" sz="3200" dirty="0"/>
              <a:t>が判明</a:t>
            </a:r>
            <a:endParaRPr lang="en-US" altLang="ja-JP" sz="3200" dirty="0"/>
          </a:p>
          <a:p>
            <a:pPr marL="0" indent="0">
              <a:buNone/>
            </a:pPr>
            <a:r>
              <a:rPr lang="ja-JP" altLang="en-US" sz="3200" dirty="0"/>
              <a:t>→高浜町を重点的に調査すべき</a:t>
            </a:r>
            <a:endParaRPr lang="en-US" altLang="ja-JP" sz="3200" dirty="0"/>
          </a:p>
          <a:p>
            <a:pPr marL="0" indent="0">
              <a:buNone/>
            </a:pPr>
            <a:r>
              <a:rPr lang="ja-JP" altLang="en-US" sz="3200" dirty="0"/>
              <a:t>ところが</a:t>
            </a:r>
            <a:r>
              <a:rPr lang="en-US" altLang="ja-JP" sz="3200" dirty="0"/>
              <a:t>…</a:t>
            </a:r>
          </a:p>
          <a:p>
            <a:pPr marL="0" indent="0">
              <a:buNone/>
            </a:pPr>
            <a:endParaRPr kumimoji="1" lang="ja-JP" alt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540843847"/>
      </p:ext>
    </p:extLst>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一審被告の津波調査の恣意性・問題点</a:t>
            </a:r>
            <a:endParaRPr kumimoji="1" lang="ja-JP" altLang="en-US" dirty="0"/>
          </a:p>
        </p:txBody>
      </p:sp>
      <p:sp>
        <p:nvSpPr>
          <p:cNvPr id="3" name="コンテンツ プレースホルダー 2"/>
          <p:cNvSpPr>
            <a:spLocks noGrp="1"/>
          </p:cNvSpPr>
          <p:nvPr>
            <p:ph idx="1"/>
          </p:nvPr>
        </p:nvSpPr>
        <p:spPr>
          <a:xfrm>
            <a:off x="838200" y="1825625"/>
            <a:ext cx="6902302" cy="4043547"/>
          </a:xfrm>
        </p:spPr>
        <p:txBody>
          <a:bodyPr>
            <a:normAutofit/>
          </a:bodyPr>
          <a:lstStyle/>
          <a:p>
            <a:pPr marL="0" indent="0">
              <a:buNone/>
            </a:pPr>
            <a:r>
              <a:rPr lang="ja-JP" altLang="en-US" dirty="0" smtClean="0"/>
              <a:t>一審被告準備書面（１９）１０ｐ</a:t>
            </a:r>
            <a:endParaRPr lang="en-US" altLang="ja-JP" dirty="0" smtClean="0"/>
          </a:p>
          <a:p>
            <a:pPr marL="0" indent="0">
              <a:buNone/>
            </a:pPr>
            <a:r>
              <a:rPr lang="ja-JP" altLang="en-US" dirty="0" smtClean="0"/>
              <a:t>→一審被告が行ったボーリング調査は、いずれも久々子湖周辺（美浜町）及び敦賀半島（敦賀市）</a:t>
            </a:r>
            <a:endParaRPr lang="en-US" altLang="ja-JP" dirty="0" smtClean="0"/>
          </a:p>
          <a:p>
            <a:pPr marL="0" indent="0">
              <a:buNone/>
            </a:pPr>
            <a:r>
              <a:rPr lang="ja-JP" altLang="en-US" dirty="0" smtClean="0"/>
              <a:t>→</a:t>
            </a:r>
            <a:r>
              <a:rPr lang="ja-JP" altLang="en-US" dirty="0" smtClean="0">
                <a:solidFill>
                  <a:srgbClr val="00B050"/>
                </a:solidFill>
              </a:rPr>
              <a:t>高浜町から３０～５０キロも離れている</a:t>
            </a:r>
            <a:endParaRPr lang="en-US" altLang="ja-JP" dirty="0" smtClean="0">
              <a:solidFill>
                <a:srgbClr val="00B050"/>
              </a:solidFill>
            </a:endParaRPr>
          </a:p>
          <a:p>
            <a:pPr marL="0" indent="0">
              <a:buNone/>
            </a:pPr>
            <a:r>
              <a:rPr lang="ja-JP" altLang="ja-JP" dirty="0" smtClean="0"/>
              <a:t>このようなボーリング地点の選定が不合理であることは明白であり、ましてや、</a:t>
            </a:r>
            <a:r>
              <a:rPr lang="ja-JP" altLang="ja-JP" dirty="0" smtClean="0">
                <a:solidFill>
                  <a:srgbClr val="00B050"/>
                </a:solidFill>
              </a:rPr>
              <a:t>甲１５８の知見が判明した後になっても</a:t>
            </a:r>
            <a:r>
              <a:rPr lang="ja-JP" altLang="ja-JP" dirty="0" smtClean="0"/>
              <a:t>相手方による調査がなされていない</a:t>
            </a:r>
            <a:endParaRPr kumimoji="1" lang="en-US" altLang="ja-JP" dirty="0" smtClean="0"/>
          </a:p>
          <a:p>
            <a:pPr marL="0" indent="0">
              <a:buNone/>
            </a:pPr>
            <a:endParaRPr kumimoji="1" lang="en-US" altLang="ja-JP" dirty="0" smtClean="0"/>
          </a:p>
        </p:txBody>
      </p:sp>
      <p:pic>
        <p:nvPicPr>
          <p:cNvPr id="4" name="図 3"/>
          <p:cNvPicPr>
            <a:picLocks noChangeAspect="1"/>
          </p:cNvPicPr>
          <p:nvPr/>
        </p:nvPicPr>
        <p:blipFill>
          <a:blip r:embed="rId2">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7606000" y="1536138"/>
            <a:ext cx="4465320" cy="5189220"/>
          </a:xfrm>
          <a:prstGeom prst="rect">
            <a:avLst/>
          </a:prstGeom>
        </p:spPr>
      </p:pic>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47552242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a="http://schemas.openxmlformats.org/drawingml/2006/main" xmlns=""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a="http://schemas.openxmlformats.org/drawingml/2006/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323</TotalTime>
  <Words>1928</Words>
  <Application>Microsoft Macintosh PowerPoint</Application>
  <PresentationFormat>ユーザー設定</PresentationFormat>
  <Paragraphs>83</Paragraphs>
  <Slides>16</Slides>
  <Notes>0</Notes>
  <HiddenSlides>0</HiddenSlides>
  <MMClips>0</MMClips>
  <ScaleCrop>false</ScaleCrop>
  <HeadingPairs>
    <vt:vector size="4" baseType="variant">
      <vt:variant>
        <vt:lpstr>デザイン テンプレート</vt:lpstr>
      </vt:variant>
      <vt:variant>
        <vt:i4>1</vt:i4>
      </vt:variant>
      <vt:variant>
        <vt:lpstr>スライド タイトル</vt:lpstr>
      </vt:variant>
      <vt:variant>
        <vt:i4>16</vt:i4>
      </vt:variant>
    </vt:vector>
  </HeadingPairs>
  <TitlesOfParts>
    <vt:vector size="17" baseType="lpstr">
      <vt:lpstr>Office テーマ</vt:lpstr>
      <vt:lpstr>津波の危険性について 近年明らかになった新知見を中心として</vt:lpstr>
      <vt:lpstr>本件新知見（甲158の１，２）の概要</vt:lpstr>
      <vt:lpstr>本件新知見（甲158の１，２）の概要</vt:lpstr>
      <vt:lpstr>甲158の１より（緑字部分が引用）</vt:lpstr>
      <vt:lpstr>津波到来を示す根拠：山本教授論文 (甲254＝「若狭湾沿い，高浜町の海岸低地におけるトレンチおよびハンドオーガ―による津波堆積物調査」)</vt:lpstr>
      <vt:lpstr>本件新知見をめぐる一審被告の主張</vt:lpstr>
      <vt:lpstr>一審被告の津波調査の恣意性・問題点</vt:lpstr>
      <vt:lpstr>一審被告の津波調査の恣意性・問題点</vt:lpstr>
      <vt:lpstr>一審被告の津波調査の恣意性・問題点</vt:lpstr>
      <vt:lpstr>伝承の軽視は審査ガイド違反であること</vt:lpstr>
      <vt:lpstr>既往最大の津波を採用すべきことについて、一審被告からも実質的な反論はないこと</vt:lpstr>
      <vt:lpstr>甲190,195についての一審被告の言及</vt:lpstr>
      <vt:lpstr>東日本大震災と本件原発は無関係か？</vt:lpstr>
      <vt:lpstr>東日本大震災と本件原発は無関係か？</vt:lpstr>
      <vt:lpstr>東日本大震災と本件原発は無関係か？</vt:lpstr>
      <vt:lpstr>結語</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福島原発事故の被害者らの声</dc:title>
  <dc:creator>user04</dc:creator>
  <cp:lastModifiedBy>嶋田 千恵子</cp:lastModifiedBy>
  <cp:revision>34</cp:revision>
  <cp:lastPrinted>2015-09-13T23:56:53Z</cp:lastPrinted>
  <dcterms:created xsi:type="dcterms:W3CDTF">2016-02-26T08:25:27Z</dcterms:created>
  <dcterms:modified xsi:type="dcterms:W3CDTF">2016-02-26T08:26:38Z</dcterms:modified>
</cp:coreProperties>
</file>