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slideLayouts/slideLayout16.xml" ContentType="application/vnd.openxmlformats-officedocument.presentationml.slideLayout+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autoCompressPictures="0">
  <p:sldMasterIdLst>
    <p:sldMasterId id="2147483648" r:id="rId1"/>
  </p:sldMasterIdLst>
  <p:notesMasterIdLst>
    <p:notesMasterId r:id="rId16"/>
  </p:notesMasterIdLst>
  <p:handoutMasterIdLst>
    <p:handoutMasterId r:id="rId17"/>
  </p:handoutMasterIdLst>
  <p:sldIdLst>
    <p:sldId id="414" r:id="rId2"/>
    <p:sldId id="415" r:id="rId3"/>
    <p:sldId id="416" r:id="rId4"/>
    <p:sldId id="417" r:id="rId5"/>
    <p:sldId id="418" r:id="rId6"/>
    <p:sldId id="401" r:id="rId7"/>
    <p:sldId id="403" r:id="rId8"/>
    <p:sldId id="406" r:id="rId9"/>
    <p:sldId id="420" r:id="rId10"/>
    <p:sldId id="411" r:id="rId11"/>
    <p:sldId id="422" r:id="rId12"/>
    <p:sldId id="412" r:id="rId13"/>
    <p:sldId id="423" r:id="rId14"/>
    <p:sldId id="424" r:id="rId15"/>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p="http://schemas.openxmlformats.org/presentationml/2006/main" xmlns:r="http://schemas.openxmlformats.org/officeDocument/2006/relationships" xmlns:a="http://schemas.openxmlformats.org/drawingml/2006/main" xmlns=""/>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p14="http://schemas.microsoft.com/office/powerpoint/2010/main" xmlns:p="http://schemas.openxmlformats.org/presentationml/2006/main" xmlns:r="http://schemas.openxmlformats.org/officeDocument/2006/relationships" xmlns:a="http://schemas.openxmlformats.org/drawingml/2006/main" xmlns="" val="1"/>
      </p:ext>
    </p:extLst>
  </p:showPr>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8023" autoAdjust="0"/>
    <p:restoredTop sz="94660"/>
  </p:normalViewPr>
  <p:slideViewPr>
    <p:cSldViewPr snapToGrid="0">
      <p:cViewPr varScale="1">
        <p:scale>
          <a:sx n="133" d="100"/>
          <a:sy n="133" d="100"/>
        </p:scale>
        <p:origin x="-136" y="-91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2496"/>
    </p:cViewPr>
  </p:sorter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B1C84F47-F6B6-409B-9F34-5D18F49C10D5}" type="datetimeFigureOut">
              <a:rPr kumimoji="1" lang="ja-JP" altLang="en-US" smtClean="0"/>
              <a:pPr/>
              <a:t>16.1.17</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D2D32C76-F410-4639-9F67-65B5C2CC4124}"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973721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7AA2C43-512D-49E1-980A-01AF9A421DE3}" type="datetimeFigureOut">
              <a:rPr kumimoji="1" lang="ja-JP" altLang="en-US" smtClean="0"/>
              <a:pPr/>
              <a:t>16.1.17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FE5615D-ED94-43DD-BD02-859F4BC200FA}"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81199167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062EF8B7-7B8E-4F16-B611-3DD18CC36715}" type="datetime1">
              <a:rPr lang="en-US" altLang="ja-JP" smtClean="0"/>
              <a:pPr/>
              <a:t>16.1.17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78FAE70-E011-4A44-ACCF-F81B9B5A1C7C}" type="datetime1">
              <a:rPr lang="en-US" altLang="ja-JP" smtClean="0"/>
              <a:pPr/>
              <a:t>16.1.17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43CD340-9D87-4F45-8DD1-004E4B1A2F31}" type="datetime1">
              <a:rPr lang="en-US" altLang="ja-JP" smtClean="0"/>
              <a:pPr/>
              <a:t>16.1.17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smtClean="0"/>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57D459DA-F1C9-47BE-A876-C5B09C3C55B9}" type="datetime1">
              <a:rPr lang="en-US" altLang="ja-JP" smtClean="0"/>
              <a:pPr/>
              <a:t>16.1.17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240ADFF0-7655-4A7E-9569-2C3A3D54EB75}" type="datetime1">
              <a:rPr lang="en-US" altLang="ja-JP" smtClean="0"/>
              <a:pPr/>
              <a:t>16.1.17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05469BE8-0EBD-4437-8322-B1444887EF0A}" type="datetime1">
              <a:rPr lang="en-US" altLang="ja-JP" smtClean="0"/>
              <a:pPr/>
              <a:t>16.1.17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7F6D503-FB18-4BBE-A7E0-61E1E8EF49FD}" type="datetime1">
              <a:rPr lang="en-US" altLang="ja-JP" smtClean="0"/>
              <a:pPr/>
              <a:t>16.1.17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419E050-C127-47B2-B0C6-2988D6F73BED}" type="datetime1">
              <a:rPr lang="en-US" altLang="ja-JP" smtClean="0"/>
              <a:pPr/>
              <a:t>16.1.17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B51B091-AE9E-4E97-91B8-088686914719}" type="datetime1">
              <a:rPr lang="en-US" altLang="ja-JP" smtClean="0"/>
              <a:pPr/>
              <a:t>16.1.17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D1F1B07-38DF-4DB8-B704-09F05EE9B9B2}" type="datetime1">
              <a:rPr lang="en-US" altLang="ja-JP" smtClean="0"/>
              <a:pPr/>
              <a:t>16.1.17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1D71190-9E0A-4368-8FA5-FA7BC36A348A}" type="datetime1">
              <a:rPr lang="en-US" altLang="ja-JP" smtClean="0"/>
              <a:pPr/>
              <a:t>16.1.17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比較">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35A40E85-880F-4A48-92F9-35A951E718FA}" type="datetime1">
              <a:rPr lang="en-US" altLang="ja-JP" smtClean="0"/>
              <a:pPr/>
              <a:t>16.1.17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849CD74-DCFA-4CAB-A6EF-8E7449D1434B}" type="datetime1">
              <a:rPr lang="en-US" altLang="ja-JP" smtClean="0"/>
              <a:pPr/>
              <a:t>16.1.17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EB312-6BBA-4609-B0AF-4BA7F9E1E21C}" type="datetime1">
              <a:rPr lang="en-US" altLang="ja-JP" smtClean="0"/>
              <a:pPr/>
              <a:t>16.1.17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6F06CAE-32EA-4AE8-ADCD-738903AE431D}" type="datetime1">
              <a:rPr lang="en-US" altLang="ja-JP" smtClean="0"/>
              <a:pPr/>
              <a:t>16.1.17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2174223-8697-4A34-832B-6D9A06B15896}" type="datetime1">
              <a:rPr lang="en-US" altLang="ja-JP" smtClean="0"/>
              <a:pPr/>
              <a:t>16.1.17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76A4A60-ACE7-479E-9AFD-4A65F942B916}" type="datetime1">
              <a:rPr lang="en-US" altLang="ja-JP" smtClean="0"/>
              <a:pPr/>
              <a:t>16.1.17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sldNum="0" hdr="0" ftr="0" dt="0"/>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福井地裁高浜原発３・４号機運転差止訴訟提訴について　</a:t>
            </a:r>
            <a:r>
              <a:rPr kumimoji="1" lang="ja-JP" altLang="en-US" sz="2000" dirty="0" smtClean="0"/>
              <a:t>２０１６年１月１６日　弁護士　鹿島　啓一</a:t>
            </a:r>
            <a:endParaRPr kumimoji="1" lang="ja-JP" altLang="en-US" dirty="0"/>
          </a:p>
        </p:txBody>
      </p:sp>
      <p:sp>
        <p:nvSpPr>
          <p:cNvPr id="3" name="コンテンツ プレースホルダー 2"/>
          <p:cNvSpPr>
            <a:spLocks noGrp="1"/>
          </p:cNvSpPr>
          <p:nvPr>
            <p:ph idx="1"/>
          </p:nvPr>
        </p:nvSpPr>
        <p:spPr>
          <a:xfrm>
            <a:off x="2589212" y="2133600"/>
            <a:ext cx="8915400" cy="4724400"/>
          </a:xfrm>
        </p:spPr>
        <p:txBody>
          <a:bodyPr>
            <a:normAutofit/>
          </a:bodyPr>
          <a:lstStyle/>
          <a:p>
            <a:pPr marL="0" indent="0">
              <a:buNone/>
            </a:pPr>
            <a:r>
              <a:rPr lang="ja-JP" altLang="en-US" sz="2800" dirty="0" smtClean="0"/>
              <a:t>本日お話すること</a:t>
            </a:r>
            <a:endParaRPr lang="en-US" altLang="ja-JP" sz="2800" dirty="0" smtClean="0"/>
          </a:p>
          <a:p>
            <a:r>
              <a:rPr lang="ja-JP" altLang="en-US" sz="2800" dirty="0" smtClean="0"/>
              <a:t>訴訟</a:t>
            </a:r>
            <a:r>
              <a:rPr lang="ja-JP" altLang="ja-JP" sz="2800" dirty="0" smtClean="0"/>
              <a:t>の概要</a:t>
            </a:r>
            <a:endParaRPr lang="en-US" altLang="ja-JP" sz="2800" dirty="0" smtClean="0"/>
          </a:p>
          <a:p>
            <a:r>
              <a:rPr lang="ja-JP" altLang="en-US" sz="2800" dirty="0"/>
              <a:t>訴訟</a:t>
            </a:r>
            <a:r>
              <a:rPr kumimoji="1" lang="ja-JP" altLang="en-US" sz="2800" dirty="0" smtClean="0"/>
              <a:t>の趣旨（目的）</a:t>
            </a:r>
            <a:endParaRPr kumimoji="1" lang="en-US" altLang="ja-JP" sz="2800" dirty="0" smtClean="0"/>
          </a:p>
          <a:p>
            <a:r>
              <a:rPr lang="ja-JP" altLang="en-US" sz="2800" dirty="0" smtClean="0"/>
              <a:t>１２月２４日林決定の不当性</a:t>
            </a:r>
            <a:endParaRPr lang="en-US" altLang="ja-JP" sz="2800" dirty="0" smtClean="0"/>
          </a:p>
          <a:p>
            <a:r>
              <a:rPr lang="ja-JP" altLang="en-US" sz="2800" dirty="0"/>
              <a:t>高浜仮処分事件の今後と関連裁判の</a:t>
            </a:r>
            <a:r>
              <a:rPr lang="ja-JP" altLang="en-US" sz="2800" dirty="0" smtClean="0"/>
              <a:t>状況</a:t>
            </a:r>
            <a:endParaRPr lang="en-US" altLang="ja-JP" sz="2800" dirty="0" smtClean="0"/>
          </a:p>
          <a:p>
            <a:r>
              <a:rPr kumimoji="1" lang="ja-JP" altLang="en-US" sz="2800" dirty="0" smtClean="0"/>
              <a:t>原告登録条件</a:t>
            </a:r>
            <a:endParaRPr kumimoji="1" lang="en-US" altLang="ja-JP" sz="2800" dirty="0" smtClean="0"/>
          </a:p>
          <a:p>
            <a:r>
              <a:rPr kumimoji="1" lang="ja-JP" altLang="en-US" sz="2800" dirty="0" smtClean="0"/>
              <a:t>裁判のイメージ</a:t>
            </a:r>
            <a:endParaRPr kumimoji="1" lang="ja-JP" altLang="en-US" sz="28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157337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ja-JP" altLang="en-US" sz="3200" dirty="0" smtClean="0"/>
              <a:t>１２月２４日林決定の不当性</a:t>
            </a:r>
            <a:r>
              <a:rPr kumimoji="1" lang="en-US" altLang="ja-JP" sz="3200" dirty="0" smtClean="0"/>
              <a:t/>
            </a:r>
            <a:br>
              <a:rPr kumimoji="1" lang="en-US" altLang="ja-JP" sz="3200" dirty="0" smtClean="0"/>
            </a:br>
            <a:r>
              <a:rPr lang="ja-JP" altLang="en-US" sz="3200" dirty="0" smtClean="0"/>
              <a:t>④規制委の判断の合理性を安易に認めた決定</a:t>
            </a:r>
            <a:endParaRPr kumimoji="1" lang="ja-JP" altLang="en-US" sz="4400" dirty="0"/>
          </a:p>
        </p:txBody>
      </p:sp>
      <p:sp>
        <p:nvSpPr>
          <p:cNvPr id="3" name="コンテンツ プレースホルダー 2"/>
          <p:cNvSpPr>
            <a:spLocks noGrp="1"/>
          </p:cNvSpPr>
          <p:nvPr>
            <p:ph idx="1"/>
          </p:nvPr>
        </p:nvSpPr>
        <p:spPr>
          <a:xfrm>
            <a:off x="2589212" y="1705855"/>
            <a:ext cx="8915400" cy="5152146"/>
          </a:xfrm>
        </p:spPr>
        <p:txBody>
          <a:bodyPr>
            <a:normAutofit/>
          </a:bodyPr>
          <a:lstStyle/>
          <a:p>
            <a:pPr lvl="0">
              <a:buClr>
                <a:srgbClr val="E78712"/>
              </a:buClr>
            </a:pPr>
            <a:r>
              <a:rPr lang="ja-JP" altLang="en-US" sz="2000" dirty="0" smtClean="0"/>
              <a:t>決定１０５頁</a:t>
            </a:r>
            <a:r>
              <a:rPr lang="en-US" altLang="ja-JP" sz="2000" dirty="0"/>
              <a:t/>
            </a:r>
            <a:br>
              <a:rPr lang="en-US" altLang="ja-JP" sz="2000" dirty="0"/>
            </a:br>
            <a:r>
              <a:rPr lang="ja-JP" altLang="en-US" sz="2000" dirty="0" smtClean="0"/>
              <a:t>新規制基準の策定に関与した藤原広行氏による「</a:t>
            </a:r>
            <a:r>
              <a:rPr lang="ja-JP" altLang="en-US" sz="2000" dirty="0" smtClean="0">
                <a:solidFill>
                  <a:srgbClr val="FF0000"/>
                </a:solidFill>
              </a:rPr>
              <a:t>基準地震動の具体的な算出ルールは時間切れで作れず，どこまで厳しく規制するかは裁量次第になった</a:t>
            </a:r>
            <a:r>
              <a:rPr lang="ja-JP" altLang="en-US" sz="2000" dirty="0" smtClean="0"/>
              <a:t>」との指摘を認めながら，「原子力の安全規制に関連する各種分野の専門家として高い専門性と識見を有する複数の委員を擁する」</a:t>
            </a:r>
            <a:r>
              <a:rPr lang="ja-JP" altLang="en-US" sz="2000" dirty="0"/>
              <a:t>原子力規制委員会が</a:t>
            </a:r>
            <a:r>
              <a:rPr lang="ja-JP" altLang="en-US" sz="2000" dirty="0" smtClean="0"/>
              <a:t>，「高度の専門的・技術的知見に基づき中立公正な立場で独立して職権を行使できる態勢を確保することによって，審査に係る各原子炉ごとに，精度の高い調査と最新の科学的・技術的知見を踏まえた地震動の評価がされているか，不確かさについても適切に考慮されているかといった点を個別的かつ具体的に審査するという枠組み」には「十分な合理性がある」とした。</a:t>
            </a:r>
            <a:endParaRPr lang="en-US" altLang="ja-JP" sz="2000" dirty="0" smtClean="0"/>
          </a:p>
          <a:p>
            <a:pPr marL="0" lvl="0" indent="0">
              <a:buClr>
                <a:srgbClr val="E78712"/>
              </a:buClr>
              <a:buNone/>
            </a:pPr>
            <a:r>
              <a:rPr lang="ja-JP" altLang="en-US" sz="2000" dirty="0" smtClean="0"/>
              <a:t>⇒原子力規制委員会は，</a:t>
            </a:r>
            <a:r>
              <a:rPr lang="ja-JP" altLang="en-US" sz="2000" dirty="0"/>
              <a:t>中立</a:t>
            </a:r>
            <a:r>
              <a:rPr lang="ja-JP" altLang="en-US" sz="2000" dirty="0" smtClean="0"/>
              <a:t>公正な立場で，</a:t>
            </a:r>
            <a:r>
              <a:rPr lang="ja-JP" altLang="en-US" sz="2000" dirty="0"/>
              <a:t>高度の専門的・技術的</a:t>
            </a:r>
            <a:r>
              <a:rPr lang="ja-JP" altLang="en-US" sz="2000" dirty="0" smtClean="0"/>
              <a:t>知見に基づく判断をしているという前提の下，その判断の内容を十分に検討することなく，安易にその判断の合理性を認めている。</a:t>
            </a:r>
            <a:endParaRPr lang="en-US" altLang="ja-JP" sz="20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82200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ja-JP" altLang="en-US" sz="3200" dirty="0" smtClean="0"/>
              <a:t>１２月２４日林決定の不当性</a:t>
            </a:r>
            <a:r>
              <a:rPr kumimoji="1" lang="en-US" altLang="ja-JP" sz="3200" dirty="0" smtClean="0"/>
              <a:t/>
            </a:r>
            <a:br>
              <a:rPr kumimoji="1" lang="en-US" altLang="ja-JP" sz="3200" dirty="0" smtClean="0"/>
            </a:br>
            <a:r>
              <a:rPr lang="ja-JP" altLang="en-US" sz="3200" dirty="0" smtClean="0"/>
              <a:t>⑤改正原子力関連法規に反する決定</a:t>
            </a:r>
            <a:endParaRPr kumimoji="1" lang="ja-JP" altLang="en-US" sz="4400" dirty="0"/>
          </a:p>
        </p:txBody>
      </p:sp>
      <p:sp>
        <p:nvSpPr>
          <p:cNvPr id="3" name="コンテンツ プレースホルダー 2"/>
          <p:cNvSpPr>
            <a:spLocks noGrp="1"/>
          </p:cNvSpPr>
          <p:nvPr>
            <p:ph idx="1"/>
          </p:nvPr>
        </p:nvSpPr>
        <p:spPr>
          <a:xfrm>
            <a:off x="2589212" y="1705855"/>
            <a:ext cx="8915400" cy="5152146"/>
          </a:xfrm>
        </p:spPr>
        <p:txBody>
          <a:bodyPr>
            <a:normAutofit/>
          </a:bodyPr>
          <a:lstStyle/>
          <a:p>
            <a:pPr lvl="0">
              <a:buClr>
                <a:srgbClr val="E78712"/>
              </a:buClr>
            </a:pPr>
            <a:r>
              <a:rPr lang="ja-JP" altLang="en-US" sz="2000" dirty="0" smtClean="0"/>
              <a:t>決定要旨２頁</a:t>
            </a:r>
            <a:r>
              <a:rPr lang="en-US" altLang="ja-JP" sz="2000" dirty="0" smtClean="0"/>
              <a:t/>
            </a:r>
            <a:br>
              <a:rPr lang="en-US" altLang="ja-JP" sz="2000" dirty="0" smtClean="0"/>
            </a:br>
            <a:r>
              <a:rPr lang="ja-JP" altLang="en-US" sz="2000" dirty="0" smtClean="0"/>
              <a:t>「テロ等による大規模損壊については，</a:t>
            </a:r>
            <a:r>
              <a:rPr lang="ja-JP" altLang="en-US" sz="2000" dirty="0" smtClean="0">
                <a:solidFill>
                  <a:srgbClr val="FF0000"/>
                </a:solidFill>
              </a:rPr>
              <a:t>放射性物質の放出</a:t>
            </a:r>
            <a:r>
              <a:rPr lang="ja-JP" altLang="en-US" sz="2000" b="1" dirty="0" smtClean="0">
                <a:solidFill>
                  <a:srgbClr val="FF0000"/>
                </a:solidFill>
              </a:rPr>
              <a:t>低減</a:t>
            </a:r>
            <a:r>
              <a:rPr lang="ja-JP" altLang="en-US" sz="2000" dirty="0" smtClean="0"/>
              <a:t>を最優先に考えた対策及び手順の整備等を行っていること，</a:t>
            </a:r>
            <a:r>
              <a:rPr lang="ja-JP" altLang="en-US" sz="2000" dirty="0" smtClean="0">
                <a:solidFill>
                  <a:srgbClr val="FF0000"/>
                </a:solidFill>
              </a:rPr>
              <a:t>本件原発が具体的にテロ等の標的になっていることもうかがわれない</a:t>
            </a:r>
            <a:r>
              <a:rPr lang="ja-JP" altLang="en-US" sz="2000" dirty="0" smtClean="0"/>
              <a:t>こと等に照らせば，」テロ等の危険性は，社会通念上無視し得る程度に管理されている。</a:t>
            </a:r>
            <a:endParaRPr lang="en-US" altLang="ja-JP" sz="2000" dirty="0" smtClean="0"/>
          </a:p>
          <a:p>
            <a:pPr lvl="0">
              <a:buClr>
                <a:srgbClr val="E78712"/>
              </a:buClr>
            </a:pPr>
            <a:r>
              <a:rPr lang="ja-JP" altLang="en-US" sz="2000" dirty="0" smtClean="0"/>
              <a:t>原子炉等規制法第１条（目的）</a:t>
            </a:r>
            <a:r>
              <a:rPr lang="en-US" altLang="ja-JP" sz="2000" dirty="0" smtClean="0"/>
              <a:t/>
            </a:r>
            <a:br>
              <a:rPr lang="en-US" altLang="ja-JP" sz="2000" dirty="0" smtClean="0"/>
            </a:br>
            <a:r>
              <a:rPr lang="ja-JP" altLang="en-US" sz="2000" dirty="0" smtClean="0"/>
              <a:t>（略）</a:t>
            </a:r>
            <a:r>
              <a:rPr lang="ja-JP" altLang="en-US" sz="2000" dirty="0" smtClean="0">
                <a:solidFill>
                  <a:srgbClr val="FF0000"/>
                </a:solidFill>
              </a:rPr>
              <a:t>原子力</a:t>
            </a:r>
            <a:r>
              <a:rPr lang="ja-JP" altLang="en-US" sz="2000" dirty="0">
                <a:solidFill>
                  <a:srgbClr val="FF0000"/>
                </a:solidFill>
              </a:rPr>
              <a:t>施設において重大な事故が生じた場合に放射性物質が異常な水準で当該原子力施設を設置する工場又は事業所の外へ放出されることその他の核原料</a:t>
            </a:r>
            <a:r>
              <a:rPr lang="ja-JP" altLang="en-US" sz="2000" dirty="0" smtClean="0">
                <a:solidFill>
                  <a:srgbClr val="FF0000"/>
                </a:solidFill>
              </a:rPr>
              <a:t>物質，核</a:t>
            </a:r>
            <a:r>
              <a:rPr lang="ja-JP" altLang="en-US" sz="2000" dirty="0">
                <a:solidFill>
                  <a:srgbClr val="FF0000"/>
                </a:solidFill>
              </a:rPr>
              <a:t>燃料物質及び原子炉による災害を防止</a:t>
            </a:r>
            <a:r>
              <a:rPr lang="ja-JP" altLang="en-US" sz="2000" dirty="0" smtClean="0">
                <a:solidFill>
                  <a:srgbClr val="FF0000"/>
                </a:solidFill>
              </a:rPr>
              <a:t>し，</a:t>
            </a:r>
            <a:r>
              <a:rPr lang="ja-JP" altLang="en-US" sz="2000" dirty="0" smtClean="0"/>
              <a:t>及び</a:t>
            </a:r>
            <a:r>
              <a:rPr lang="ja-JP" altLang="en-US" sz="2000" dirty="0"/>
              <a:t>核燃料物質を防護</a:t>
            </a:r>
            <a:r>
              <a:rPr lang="ja-JP" altLang="en-US" sz="2000" dirty="0" smtClean="0"/>
              <a:t>して，公共</a:t>
            </a:r>
            <a:r>
              <a:rPr lang="ja-JP" altLang="en-US" sz="2000" dirty="0"/>
              <a:t>の安全を図るため</a:t>
            </a:r>
            <a:r>
              <a:rPr lang="ja-JP" altLang="en-US" sz="2000" dirty="0" smtClean="0"/>
              <a:t>に，製錬，加工，貯蔵，再処理</a:t>
            </a:r>
            <a:r>
              <a:rPr lang="ja-JP" altLang="en-US" sz="2000" dirty="0"/>
              <a:t>及び廃棄の事業並びに原子炉の設置及び運転等に</a:t>
            </a:r>
            <a:r>
              <a:rPr lang="ja-JP" altLang="en-US" sz="2000" dirty="0" smtClean="0"/>
              <a:t>関し，</a:t>
            </a:r>
            <a:r>
              <a:rPr lang="ja-JP" altLang="en-US" sz="2000" dirty="0" smtClean="0">
                <a:solidFill>
                  <a:srgbClr val="FF0000"/>
                </a:solidFill>
              </a:rPr>
              <a:t>大規模</a:t>
            </a:r>
            <a:r>
              <a:rPr lang="ja-JP" altLang="en-US" sz="2000" dirty="0">
                <a:solidFill>
                  <a:srgbClr val="FF0000"/>
                </a:solidFill>
              </a:rPr>
              <a:t>な自然災害及びテロリズムその他の犯罪行為の発生も想定した</a:t>
            </a:r>
            <a:r>
              <a:rPr lang="ja-JP" altLang="en-US" sz="2000" dirty="0"/>
              <a:t>必要な規制を行う</a:t>
            </a:r>
            <a:r>
              <a:rPr lang="ja-JP" altLang="en-US" sz="2000" dirty="0" smtClean="0"/>
              <a:t>ほか（略）</a:t>
            </a:r>
            <a:endParaRPr lang="ja-JP" altLang="en-US" sz="20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37749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高浜</a:t>
            </a:r>
            <a:r>
              <a:rPr lang="ja-JP" altLang="en-US" dirty="0" smtClean="0"/>
              <a:t>仮処分事件の今後と関連裁判</a:t>
            </a:r>
            <a:r>
              <a:rPr lang="ja-JP" altLang="en-US" dirty="0"/>
              <a:t>の状況</a:t>
            </a:r>
            <a:endParaRPr kumimoji="1" lang="ja-JP" altLang="en-US" dirty="0"/>
          </a:p>
        </p:txBody>
      </p:sp>
      <p:sp>
        <p:nvSpPr>
          <p:cNvPr id="3" name="コンテンツ プレースホルダー 2"/>
          <p:cNvSpPr>
            <a:spLocks noGrp="1"/>
          </p:cNvSpPr>
          <p:nvPr>
            <p:ph idx="1"/>
          </p:nvPr>
        </p:nvSpPr>
        <p:spPr>
          <a:xfrm>
            <a:off x="2589212" y="2133600"/>
            <a:ext cx="8915400" cy="4724400"/>
          </a:xfrm>
        </p:spPr>
        <p:txBody>
          <a:bodyPr>
            <a:noAutofit/>
          </a:bodyPr>
          <a:lstStyle/>
          <a:p>
            <a:r>
              <a:rPr lang="ja-JP" altLang="en-US" sz="2400" dirty="0" smtClean="0"/>
              <a:t>福井地裁高浜原発３・４号機</a:t>
            </a:r>
            <a:r>
              <a:rPr lang="ja-JP" altLang="ja-JP" sz="2400" dirty="0" smtClean="0"/>
              <a:t>仮処分</a:t>
            </a:r>
            <a:r>
              <a:rPr lang="ja-JP" altLang="ja-JP" sz="2400" dirty="0"/>
              <a:t>命令取消</a:t>
            </a:r>
            <a:r>
              <a:rPr lang="ja-JP" altLang="ja-JP" sz="2400" dirty="0" smtClean="0"/>
              <a:t>決定（</a:t>
            </a:r>
            <a:r>
              <a:rPr lang="ja-JP" altLang="ja-JP" sz="2400" dirty="0"/>
              <a:t>林潤裁判長，山口敦士裁判官，中村修輔裁判官</a:t>
            </a:r>
            <a:r>
              <a:rPr lang="ja-JP" altLang="ja-JP" sz="2400" dirty="0" smtClean="0"/>
              <a:t>）</a:t>
            </a:r>
            <a:r>
              <a:rPr lang="ja-JP" altLang="en-US" sz="2400" dirty="0" smtClean="0"/>
              <a:t>に対しては，</a:t>
            </a:r>
            <a:r>
              <a:rPr lang="ja-JP" altLang="ja-JP" sz="2400" dirty="0" smtClean="0"/>
              <a:t>２０１６年</a:t>
            </a:r>
            <a:r>
              <a:rPr lang="ja-JP" altLang="ja-JP" sz="2400" dirty="0"/>
              <a:t>１月</a:t>
            </a:r>
            <a:r>
              <a:rPr lang="ja-JP" altLang="ja-JP" sz="2400" dirty="0" smtClean="0"/>
              <a:t>６日</a:t>
            </a:r>
            <a:r>
              <a:rPr lang="ja-JP" altLang="en-US" sz="2400" dirty="0" smtClean="0"/>
              <a:t>に保全抗告を申し立てたため，今後は</a:t>
            </a:r>
            <a:r>
              <a:rPr lang="ja-JP" altLang="ja-JP" sz="2400" dirty="0" smtClean="0"/>
              <a:t>名古屋</a:t>
            </a:r>
            <a:r>
              <a:rPr lang="ja-JP" altLang="ja-JP" sz="2400" dirty="0"/>
              <a:t>高裁金沢</a:t>
            </a:r>
            <a:r>
              <a:rPr lang="ja-JP" altLang="ja-JP" sz="2400" dirty="0" smtClean="0"/>
              <a:t>支部</a:t>
            </a:r>
            <a:r>
              <a:rPr lang="ja-JP" altLang="en-US" sz="2400" dirty="0" smtClean="0"/>
              <a:t>で審理が行われる予定。</a:t>
            </a:r>
            <a:endParaRPr lang="en-US" altLang="ja-JP" sz="2400" dirty="0" smtClean="0"/>
          </a:p>
          <a:p>
            <a:r>
              <a:rPr lang="ja-JP" altLang="en-US" sz="2400" dirty="0" smtClean="0"/>
              <a:t>名古屋高裁金沢支部では，福井地裁２０１４年５月２１日大飯原発３・４号機運転差止判決（樋口英明裁判長，石田明彦裁判官，三宅由子裁判官）の控訴審が行われている（</a:t>
            </a:r>
            <a:r>
              <a:rPr lang="ja-JP" altLang="en-US" sz="2400" dirty="0"/>
              <a:t>内藤正之裁判</a:t>
            </a:r>
            <a:r>
              <a:rPr lang="ja-JP" altLang="en-US" sz="2400" dirty="0" smtClean="0"/>
              <a:t>長，寺本</a:t>
            </a:r>
            <a:r>
              <a:rPr lang="ja-JP" altLang="en-US" sz="2400" dirty="0"/>
              <a:t>明広裁判官，鳥飼晃嗣裁</a:t>
            </a:r>
            <a:r>
              <a:rPr lang="ja-JP" altLang="en-US" sz="2400" dirty="0" smtClean="0"/>
              <a:t>判官）。</a:t>
            </a:r>
            <a:endParaRPr lang="en-US" altLang="ja-JP" sz="2400" dirty="0" smtClean="0"/>
          </a:p>
          <a:p>
            <a:r>
              <a:rPr lang="ja-JP" altLang="en-US" sz="2400" dirty="0" smtClean="0"/>
              <a:t>高浜原発３・４号機については，大津地裁で仮処分裁判が行われており，２０１６年１月３１日に審理終了予定。</a:t>
            </a:r>
            <a:r>
              <a:rPr lang="en-US" altLang="ja-JP" sz="2400" dirty="0" smtClean="0"/>
              <a:t/>
            </a:r>
            <a:br>
              <a:rPr lang="en-US" altLang="ja-JP" sz="2400" dirty="0" smtClean="0"/>
            </a:br>
            <a:r>
              <a:rPr lang="ja-JP" altLang="en-US" sz="2400" dirty="0" smtClean="0"/>
              <a:t>⇒２０１６年３月</a:t>
            </a:r>
            <a:r>
              <a:rPr lang="ja-JP" altLang="en-US" sz="2400" dirty="0"/>
              <a:t>中</a:t>
            </a:r>
            <a:r>
              <a:rPr lang="ja-JP" altLang="en-US" sz="2400" dirty="0" smtClean="0"/>
              <a:t>にも決定が出るか？</a:t>
            </a:r>
            <a:endParaRPr lang="ja-JP" altLang="ja-JP" sz="2400"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9951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原告登録条件</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400" dirty="0" smtClean="0"/>
              <a:t>①</a:t>
            </a:r>
            <a:r>
              <a:rPr lang="ja-JP" altLang="ja-JP" sz="2400" dirty="0"/>
              <a:t>日本国内に居住する２０歳以上の方（国籍を問いません</a:t>
            </a:r>
            <a:r>
              <a:rPr lang="ja-JP" altLang="ja-JP" sz="2400" dirty="0" smtClean="0"/>
              <a:t>）</a:t>
            </a:r>
            <a:endParaRPr lang="en-US" altLang="ja-JP" sz="2400" dirty="0" smtClean="0"/>
          </a:p>
          <a:p>
            <a:r>
              <a:rPr kumimoji="1" lang="ja-JP" altLang="en-US" sz="2400" dirty="0" smtClean="0"/>
              <a:t>②委任状・原告登録申込書の送付，送金手続を</a:t>
            </a:r>
            <a:r>
              <a:rPr lang="ja-JP" altLang="ja-JP" sz="2400" dirty="0"/>
              <a:t>２０１６年</a:t>
            </a:r>
            <a:r>
              <a:rPr lang="ja-JP" altLang="ja-JP" sz="2400" b="1" u="sng" dirty="0"/>
              <a:t>２月２９日（月）まで</a:t>
            </a:r>
            <a:r>
              <a:rPr lang="ja-JP" altLang="ja-JP" sz="2400" dirty="0"/>
              <a:t>に終了した方（一次提訴</a:t>
            </a:r>
            <a:r>
              <a:rPr lang="ja-JP" altLang="ja-JP" sz="2400" dirty="0" smtClean="0"/>
              <a:t>）</a:t>
            </a:r>
            <a:endParaRPr lang="en-US" altLang="ja-JP" sz="2400" dirty="0" smtClean="0"/>
          </a:p>
          <a:p>
            <a:r>
              <a:rPr kumimoji="1" lang="ja-JP" altLang="en-US" sz="2400" dirty="0" smtClean="0"/>
              <a:t>③</a:t>
            </a:r>
            <a:r>
              <a:rPr lang="ja-JP" altLang="ja-JP" sz="2400" dirty="0"/>
              <a:t>裁判の会の総会決議に基づく基本方針に同意する</a:t>
            </a:r>
            <a:r>
              <a:rPr lang="ja-JP" altLang="ja-JP" sz="2400" dirty="0" smtClean="0"/>
              <a:t>方</a:t>
            </a:r>
            <a:endParaRPr lang="en-US" altLang="ja-JP" sz="2400" dirty="0" smtClean="0"/>
          </a:p>
          <a:p>
            <a:r>
              <a:rPr lang="ja-JP" altLang="en-US" sz="2400" dirty="0"/>
              <a:t>④</a:t>
            </a:r>
            <a:r>
              <a:rPr lang="ja-JP" altLang="en-US" sz="2400" b="1" u="sng" dirty="0"/>
              <a:t>大津地裁</a:t>
            </a:r>
            <a:r>
              <a:rPr lang="ja-JP" altLang="en-US" sz="2400" dirty="0"/>
              <a:t>平成２５年（ワ）第６９６号原発再稼働禁止及び運転差止請求事件・平成２７年（ヨ）第６号高浜原発３・４号機再稼働禁止仮処分命令申立事件の</a:t>
            </a:r>
            <a:r>
              <a:rPr lang="ja-JP" altLang="en-US" sz="2400" b="1" u="sng" dirty="0"/>
              <a:t>原告・申立人になっていない方</a:t>
            </a:r>
            <a:endParaRPr kumimoji="1" lang="ja-JP" altLang="en-US" sz="2400" b="1" u="sng"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264880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裁判のイメージ</a:t>
            </a:r>
            <a:endParaRPr kumimoji="1" lang="ja-JP" altLang="en-US" dirty="0"/>
          </a:p>
        </p:txBody>
      </p:sp>
      <p:sp>
        <p:nvSpPr>
          <p:cNvPr id="3" name="コンテンツ プレースホルダー 2"/>
          <p:cNvSpPr>
            <a:spLocks noGrp="1"/>
          </p:cNvSpPr>
          <p:nvPr>
            <p:ph idx="1"/>
          </p:nvPr>
        </p:nvSpPr>
        <p:spPr>
          <a:xfrm>
            <a:off x="2589212" y="1298602"/>
            <a:ext cx="8915400" cy="5559398"/>
          </a:xfrm>
        </p:spPr>
        <p:txBody>
          <a:bodyPr>
            <a:normAutofit/>
          </a:bodyPr>
          <a:lstStyle/>
          <a:p>
            <a:r>
              <a:rPr kumimoji="1" lang="ja-JP" altLang="en-US" sz="2400" dirty="0" smtClean="0"/>
              <a:t>①裁判の会の会員や仮処分事件の申立人だけでなく，これまで裁判には関わってこなかった方々，１２月２４日林決定より４月１４日樋口決定や５月２１日樋口判決を支持する方々など，できるだけ多くの方々に原告になって頂き，市民運動と連携する。</a:t>
            </a:r>
            <a:endParaRPr lang="en-US" altLang="ja-JP" sz="2400" dirty="0" smtClean="0"/>
          </a:p>
          <a:p>
            <a:r>
              <a:rPr lang="ja-JP" altLang="en-US" sz="2400" dirty="0" smtClean="0"/>
              <a:t>②若狭の住民の方々にも共感してもらえるような裁判とする。</a:t>
            </a:r>
            <a:endParaRPr lang="en-US" altLang="ja-JP" sz="2400" dirty="0" smtClean="0"/>
          </a:p>
          <a:p>
            <a:r>
              <a:rPr lang="ja-JP" altLang="en-US" sz="2400" dirty="0" smtClean="0"/>
              <a:t>③専門技術的な議論も重要であるが，原発問題にあまり関心を持っていない方々にも関心を持ってもらえるような，わかりやすい議論も行い，広く発信する。</a:t>
            </a:r>
            <a:endParaRPr lang="en-US" altLang="ja-JP" sz="2400" dirty="0" smtClean="0"/>
          </a:p>
          <a:p>
            <a:r>
              <a:rPr lang="ja-JP" altLang="en-US" sz="2400" dirty="0" smtClean="0"/>
              <a:t>④</a:t>
            </a:r>
            <a:r>
              <a:rPr kumimoji="1" lang="ja-JP" altLang="en-US" sz="2400" dirty="0" smtClean="0"/>
              <a:t>裁判官に司法の責任を理解させる。</a:t>
            </a:r>
            <a:endParaRPr kumimoji="1" lang="en-US" altLang="ja-JP" sz="2400" dirty="0" smtClean="0"/>
          </a:p>
          <a:p>
            <a:r>
              <a:rPr lang="ja-JP" altLang="en-US" sz="2400" dirty="0" smtClean="0"/>
              <a:t>⑤弁護士</a:t>
            </a:r>
            <a:r>
              <a:rPr lang="ja-JP" altLang="en-US" sz="2400" dirty="0"/>
              <a:t>だけでなく，原告も中心になって裁判活動を行う</a:t>
            </a:r>
            <a:r>
              <a:rPr lang="ja-JP" altLang="en-US" sz="2400" dirty="0" smtClean="0"/>
              <a:t>。</a:t>
            </a:r>
            <a:endParaRPr lang="en-US" altLang="ja-JP" sz="2400" dirty="0" smtClean="0"/>
          </a:p>
          <a:p>
            <a:r>
              <a:rPr kumimoji="1" lang="ja-JP" altLang="en-US" sz="2400" dirty="0" smtClean="0"/>
              <a:t>⑥，⑦</a:t>
            </a:r>
            <a:r>
              <a:rPr kumimoji="1" lang="en-US" altLang="ja-JP" sz="2400" dirty="0" smtClean="0"/>
              <a:t>…</a:t>
            </a:r>
            <a:r>
              <a:rPr lang="ja-JP" altLang="en-US" sz="2400" dirty="0" smtClean="0"/>
              <a:t>皆様からの様々な意見を取り入れながら，裁判を進めていきたいと考えています。</a:t>
            </a:r>
            <a:endParaRPr kumimoji="1" lang="ja-JP" altLang="en-US" sz="24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45358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訴訟の概要</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sz="2400" dirty="0" smtClean="0"/>
              <a:t>①</a:t>
            </a:r>
            <a:r>
              <a:rPr lang="ja-JP" altLang="ja-JP" sz="2400" dirty="0" smtClean="0"/>
              <a:t>請求</a:t>
            </a:r>
            <a:r>
              <a:rPr lang="ja-JP" altLang="ja-JP" sz="2400" dirty="0"/>
              <a:t>：高浜原子力発電所３号機と４号機の運転差止請求（停止時は再稼働差止めを，運転時は運転停止を求める。）</a:t>
            </a:r>
          </a:p>
          <a:p>
            <a:r>
              <a:rPr lang="ja-JP" altLang="en-US" sz="2400" dirty="0" smtClean="0"/>
              <a:t>②</a:t>
            </a:r>
            <a:r>
              <a:rPr lang="ja-JP" altLang="ja-JP" sz="2400" dirty="0" smtClean="0"/>
              <a:t>被告</a:t>
            </a:r>
            <a:r>
              <a:rPr lang="ja-JP" altLang="ja-JP" sz="2400" dirty="0"/>
              <a:t>：関西電力株式会社</a:t>
            </a:r>
          </a:p>
          <a:p>
            <a:r>
              <a:rPr lang="ja-JP" altLang="en-US" sz="2400" dirty="0" smtClean="0"/>
              <a:t>③</a:t>
            </a:r>
            <a:r>
              <a:rPr lang="ja-JP" altLang="ja-JP" sz="2400" dirty="0" smtClean="0"/>
              <a:t>裁判所</a:t>
            </a:r>
            <a:r>
              <a:rPr lang="ja-JP" altLang="ja-JP" sz="2400" dirty="0"/>
              <a:t>：福井地方裁判所</a:t>
            </a:r>
          </a:p>
          <a:p>
            <a:r>
              <a:rPr lang="ja-JP" altLang="en-US" sz="2400" dirty="0" smtClean="0"/>
              <a:t>④</a:t>
            </a:r>
            <a:r>
              <a:rPr lang="ja-JP" altLang="ja-JP" sz="2400" dirty="0" smtClean="0"/>
              <a:t>訴訟</a:t>
            </a:r>
            <a:r>
              <a:rPr lang="ja-JP" altLang="ja-JP" sz="2400" dirty="0"/>
              <a:t>類型：民事</a:t>
            </a:r>
            <a:r>
              <a:rPr lang="ja-JP" altLang="ja-JP" sz="2400" dirty="0" smtClean="0"/>
              <a:t>訴訟</a:t>
            </a:r>
            <a:r>
              <a:rPr lang="ja-JP" altLang="en-US" sz="2400" dirty="0" smtClean="0"/>
              <a:t>（≠仮処分）</a:t>
            </a:r>
            <a:endParaRPr lang="ja-JP" altLang="ja-JP" sz="2400" dirty="0"/>
          </a:p>
          <a:p>
            <a:r>
              <a:rPr lang="ja-JP" altLang="en-US" sz="2400" dirty="0" smtClean="0"/>
              <a:t>⑤</a:t>
            </a:r>
            <a:r>
              <a:rPr lang="ja-JP" altLang="ja-JP" sz="2400" dirty="0" smtClean="0"/>
              <a:t>提訴</a:t>
            </a:r>
            <a:r>
              <a:rPr lang="ja-JP" altLang="ja-JP" sz="2400" dirty="0"/>
              <a:t>予定日（一次提訴）：２０１６年３月１１日（金）　※二次提訴は未定</a:t>
            </a:r>
            <a:endParaRPr kumimoji="1" lang="ja-JP" altLang="en-US" sz="24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647660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訴訟の</a:t>
            </a:r>
            <a:r>
              <a:rPr lang="ja-JP" altLang="en-US" dirty="0" smtClean="0"/>
              <a:t>趣旨（目的）</a:t>
            </a:r>
            <a:r>
              <a:rPr lang="en-US" altLang="ja-JP" dirty="0"/>
              <a:t/>
            </a:r>
            <a:br>
              <a:rPr lang="en-US" altLang="ja-JP" dirty="0"/>
            </a:b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400" dirty="0" smtClean="0"/>
              <a:t>①高浜原発３・４号機の再稼働を阻止，運転を停止させる。</a:t>
            </a:r>
            <a:endParaRPr kumimoji="1" lang="en-US" altLang="ja-JP" sz="2400" dirty="0" smtClean="0"/>
          </a:p>
          <a:p>
            <a:r>
              <a:rPr lang="ja-JP" altLang="en-US" sz="2400" dirty="0" smtClean="0"/>
              <a:t>②仮処分裁判については，今後抗告審が行われるが，非公開であるため，公開の法廷で，原発の危険性・非人道性，４月１４日樋口決定の正当性・１２月２４日林決定の不当性等を明らかにし，高浜原発３・４号機だけでなく，全ての原発の廃炉を目指す。</a:t>
            </a:r>
            <a:endParaRPr lang="en-US" altLang="ja-JP" sz="2400" dirty="0"/>
          </a:p>
          <a:p>
            <a:r>
              <a:rPr lang="ja-JP" altLang="en-US" sz="2400" dirty="0" smtClean="0"/>
              <a:t>③，④，⑤</a:t>
            </a:r>
            <a:r>
              <a:rPr lang="en-US" altLang="ja-JP" sz="2400" dirty="0" smtClean="0"/>
              <a:t>…</a:t>
            </a:r>
            <a:r>
              <a:rPr lang="ja-JP" altLang="en-US" sz="2400" dirty="0" smtClean="0"/>
              <a:t>ご自身の目的を持って原告になって下さい。</a:t>
            </a:r>
            <a:endParaRPr lang="en-US" altLang="ja-JP" sz="2400"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17477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４月１４日樋口決定と１２月２４日林決定の経過</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1037826790"/>
              </p:ext>
            </p:extLst>
          </p:nvPr>
        </p:nvGraphicFramePr>
        <p:xfrm>
          <a:off x="2589213" y="2133600"/>
          <a:ext cx="8915400" cy="4480560"/>
        </p:xfrm>
        <a:graphic>
          <a:graphicData uri="http://schemas.openxmlformats.org/drawingml/2006/table">
            <a:tbl>
              <a:tblPr firstRow="1" bandRow="1">
                <a:tableStyleId>{5C22544A-7EE6-4342-B048-85BDC9FD1C3A}</a:tableStyleId>
              </a:tblPr>
              <a:tblGrid>
                <a:gridCol w="8915400"/>
              </a:tblGrid>
              <a:tr h="370840">
                <a:tc>
                  <a:txBody>
                    <a:bodyPr/>
                    <a:lstStyle/>
                    <a:p>
                      <a:r>
                        <a:rPr kumimoji="1" lang="ja-JP" altLang="en-US" sz="2000" dirty="0" smtClean="0"/>
                        <a:t>高浜原発３・４号機についての福井地裁係属の裁判と再稼働に向けた動き</a:t>
                      </a:r>
                      <a:endParaRPr kumimoji="1" lang="ja-JP" altLang="en-US" sz="2000" dirty="0"/>
                    </a:p>
                  </a:txBody>
                  <a:tcPr/>
                </a:tc>
              </a:tr>
              <a:tr h="370840">
                <a:tc>
                  <a:txBody>
                    <a:bodyPr/>
                    <a:lstStyle/>
                    <a:p>
                      <a:r>
                        <a:rPr kumimoji="1" lang="ja-JP" altLang="en-US" sz="2000" dirty="0" smtClean="0"/>
                        <a:t>２０１４年１２月５日住民側が福井地裁に仮処分命令申立て　</a:t>
                      </a:r>
                      <a:endParaRPr kumimoji="1" lang="ja-JP" altLang="en-US" sz="2000" dirty="0"/>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ja-JP" altLang="en-US" sz="2000" dirty="0" smtClean="0"/>
                        <a:t>２０１５年４月１４日運転差止仮処分命令（樋口英明裁判長，原島麻由裁判官，三宅由子裁判官）</a:t>
                      </a:r>
                      <a:r>
                        <a:rPr kumimoji="1" lang="ja-JP" altLang="en-US" sz="2000" dirty="0" smtClean="0">
                          <a:solidFill>
                            <a:srgbClr val="FF0000"/>
                          </a:solidFill>
                        </a:rPr>
                        <a:t>→仮処分命令は直ちに効力を生ずるため，法律上再稼働できない状態</a:t>
                      </a:r>
                      <a:endParaRPr kumimoji="1" lang="en-US" altLang="ja-JP" sz="2000" dirty="0" smtClean="0"/>
                    </a:p>
                  </a:txBody>
                  <a:tcPr/>
                </a:tc>
              </a:tr>
              <a:tr h="370840">
                <a:tc>
                  <a:txBody>
                    <a:bodyPr/>
                    <a:lstStyle/>
                    <a:p>
                      <a:r>
                        <a:rPr kumimoji="1" lang="ja-JP" altLang="en-US" sz="2000" dirty="0" smtClean="0"/>
                        <a:t>２０１５年４月１７日関電が福井地裁に異議申立て</a:t>
                      </a:r>
                      <a:endParaRPr kumimoji="1" lang="en-US" altLang="ja-JP" sz="2000" dirty="0" smtClean="0"/>
                    </a:p>
                  </a:txBody>
                  <a:tcPr/>
                </a:tc>
              </a:tr>
              <a:tr h="370840">
                <a:tc>
                  <a:txBody>
                    <a:bodyPr/>
                    <a:lstStyle/>
                    <a:p>
                      <a:r>
                        <a:rPr kumimoji="1" lang="ja-JP" altLang="en-US" sz="2000" dirty="0" smtClean="0">
                          <a:solidFill>
                            <a:schemeClr val="tx1"/>
                          </a:solidFill>
                        </a:rPr>
                        <a:t>２０１５年１１月１３日異議審理終結，「常識的な時期」に決定</a:t>
                      </a:r>
                      <a:endParaRPr kumimoji="1" lang="en-US" altLang="ja-JP" sz="2000" dirty="0" smtClean="0">
                        <a:solidFill>
                          <a:schemeClr val="tx1"/>
                        </a:solidFill>
                      </a:endParaRPr>
                    </a:p>
                  </a:txBody>
                  <a:tcPr/>
                </a:tc>
              </a:tr>
              <a:tr h="370840">
                <a:tc>
                  <a:txBody>
                    <a:bodyPr/>
                    <a:lstStyle/>
                    <a:p>
                      <a:r>
                        <a:rPr kumimoji="1" lang="ja-JP" altLang="en-US" sz="2000" dirty="0" smtClean="0">
                          <a:solidFill>
                            <a:schemeClr val="tx1"/>
                          </a:solidFill>
                        </a:rPr>
                        <a:t>２０１５年１２月２２日西川一誠福井県知事再稼働同意</a:t>
                      </a:r>
                      <a:endParaRPr kumimoji="1" lang="en-US" altLang="ja-JP" sz="2000" dirty="0" smtClean="0">
                        <a:solidFill>
                          <a:schemeClr val="tx1"/>
                        </a:solidFill>
                      </a:endParaRPr>
                    </a:p>
                  </a:txBody>
                  <a:tcPr/>
                </a:tc>
              </a:tr>
              <a:tr h="370840">
                <a:tc>
                  <a:txBody>
                    <a:bodyPr/>
                    <a:lstStyle/>
                    <a:p>
                      <a:r>
                        <a:rPr kumimoji="1" lang="ja-JP" altLang="en-US" sz="2000" dirty="0" smtClean="0">
                          <a:solidFill>
                            <a:schemeClr val="tx1"/>
                          </a:solidFill>
                        </a:rPr>
                        <a:t>２０１５年１２月２４日仮処分命令取消決定（林潤裁判長，山口敦士裁判官，中村修輔裁判官）</a:t>
                      </a:r>
                      <a:r>
                        <a:rPr kumimoji="1" lang="ja-JP" altLang="en-US" sz="2000" dirty="0" smtClean="0">
                          <a:solidFill>
                            <a:srgbClr val="FF0000"/>
                          </a:solidFill>
                        </a:rPr>
                        <a:t>→法律上は再稼働できる状態</a:t>
                      </a:r>
                      <a:endParaRPr kumimoji="1" lang="en-US" altLang="ja-JP" sz="2000" dirty="0" smtClean="0">
                        <a:solidFill>
                          <a:schemeClr val="tx1"/>
                        </a:solidFill>
                      </a:endParaRP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ja-JP" altLang="en-US" sz="2000" dirty="0" smtClean="0"/>
                        <a:t>２０１５年１２月２５日関電が核燃料装荷開始</a:t>
                      </a:r>
                      <a:endParaRPr kumimoji="1" lang="en-US" altLang="ja-JP" sz="2000" dirty="0" smtClean="0"/>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ja-JP" altLang="en-US" sz="2000" dirty="0" smtClean="0"/>
                        <a:t>２０１６年１月６日住民側が名古屋高裁金沢支部に保全抗告</a:t>
                      </a:r>
                      <a:endParaRPr kumimoji="1" lang="en-US" altLang="ja-JP" sz="2000" dirty="0" smtClean="0"/>
                    </a:p>
                  </a:txBody>
                  <a:tcPr/>
                </a:tc>
              </a:tr>
            </a:tbl>
          </a:graphicData>
        </a:graphic>
      </p:graphicFrame>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144347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１２月２４日林決定を出した林潤裁判官，山口敦士裁判官，中村修輔裁判官の経歴</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sz="2400" dirty="0" smtClean="0"/>
              <a:t>いずれも２０１５年４月に福井地裁に着任（名古屋家裁に異動した樋口英明裁判官と入れ替わり）</a:t>
            </a:r>
            <a:endParaRPr kumimoji="1" lang="en-US" altLang="ja-JP" sz="2400" dirty="0" smtClean="0"/>
          </a:p>
          <a:p>
            <a:r>
              <a:rPr lang="ja-JP" altLang="en-US" sz="2400" dirty="0" smtClean="0"/>
              <a:t>林潤裁判官（修習４９期）</a:t>
            </a:r>
            <a:r>
              <a:rPr lang="en-US" altLang="ja-JP" sz="2400" dirty="0" smtClean="0"/>
              <a:t/>
            </a:r>
            <a:br>
              <a:rPr lang="en-US" altLang="ja-JP" sz="2400" dirty="0" smtClean="0"/>
            </a:br>
            <a:r>
              <a:rPr lang="ja-JP" altLang="en-US" sz="2400" dirty="0" smtClean="0"/>
              <a:t>東京→</a:t>
            </a:r>
            <a:r>
              <a:rPr lang="ja-JP" altLang="en-US" sz="2400" dirty="0" smtClean="0">
                <a:solidFill>
                  <a:srgbClr val="FF0000"/>
                </a:solidFill>
              </a:rPr>
              <a:t>最高裁民事局</a:t>
            </a:r>
            <a:r>
              <a:rPr lang="ja-JP" altLang="en-US" sz="2400" dirty="0"/>
              <a:t>→</a:t>
            </a:r>
            <a:r>
              <a:rPr lang="ja-JP" altLang="en-US" sz="2400" dirty="0" smtClean="0"/>
              <a:t>東京</a:t>
            </a:r>
            <a:r>
              <a:rPr lang="ja-JP" altLang="en-US" sz="2400" dirty="0"/>
              <a:t>→</a:t>
            </a:r>
            <a:r>
              <a:rPr lang="ja-JP" altLang="en-US" sz="2400" dirty="0" smtClean="0"/>
              <a:t>大阪</a:t>
            </a:r>
            <a:r>
              <a:rPr lang="ja-JP" altLang="en-US" sz="2400" dirty="0"/>
              <a:t>→</a:t>
            </a:r>
            <a:r>
              <a:rPr lang="ja-JP" altLang="en-US" sz="2400" dirty="0" smtClean="0"/>
              <a:t>宮崎</a:t>
            </a:r>
            <a:r>
              <a:rPr lang="ja-JP" altLang="en-US" sz="2400" dirty="0"/>
              <a:t>→</a:t>
            </a:r>
            <a:r>
              <a:rPr lang="ja-JP" altLang="en-US" sz="2400" dirty="0" smtClean="0"/>
              <a:t>大阪</a:t>
            </a:r>
            <a:r>
              <a:rPr lang="ja-JP" altLang="en-US" sz="2400" dirty="0"/>
              <a:t>→</a:t>
            </a:r>
            <a:r>
              <a:rPr lang="ja-JP" altLang="en-US" sz="2400" dirty="0" smtClean="0"/>
              <a:t>福岡</a:t>
            </a:r>
            <a:r>
              <a:rPr lang="ja-JP" altLang="en-US" sz="2400" dirty="0"/>
              <a:t>→</a:t>
            </a:r>
            <a:r>
              <a:rPr lang="ja-JP" altLang="en-US" sz="2400" dirty="0" smtClean="0"/>
              <a:t>福井（部総括）</a:t>
            </a:r>
            <a:endParaRPr lang="en-US" altLang="ja-JP" sz="2400" dirty="0"/>
          </a:p>
          <a:p>
            <a:r>
              <a:rPr lang="ja-JP" altLang="en-US" sz="2400" dirty="0" smtClean="0">
                <a:solidFill>
                  <a:schemeClr val="tx1"/>
                </a:solidFill>
              </a:rPr>
              <a:t>山口</a:t>
            </a:r>
            <a:r>
              <a:rPr lang="ja-JP" altLang="en-US" sz="2400" dirty="0">
                <a:solidFill>
                  <a:schemeClr val="tx1"/>
                </a:solidFill>
              </a:rPr>
              <a:t>敦士裁判官</a:t>
            </a:r>
            <a:r>
              <a:rPr lang="ja-JP" altLang="en-US" sz="2400" dirty="0" smtClean="0">
                <a:solidFill>
                  <a:schemeClr val="tx1"/>
                </a:solidFill>
              </a:rPr>
              <a:t>（修習５４期）</a:t>
            </a:r>
            <a:r>
              <a:rPr lang="en-US" altLang="ja-JP" sz="2400" dirty="0" smtClean="0">
                <a:solidFill>
                  <a:schemeClr val="tx1"/>
                </a:solidFill>
              </a:rPr>
              <a:t/>
            </a:r>
            <a:br>
              <a:rPr lang="en-US" altLang="ja-JP" sz="2400" dirty="0" smtClean="0">
                <a:solidFill>
                  <a:schemeClr val="tx1"/>
                </a:solidFill>
              </a:rPr>
            </a:br>
            <a:r>
              <a:rPr lang="ja-JP" altLang="en-US" sz="2400" dirty="0" smtClean="0"/>
              <a:t>東京</a:t>
            </a:r>
            <a:r>
              <a:rPr lang="ja-JP" altLang="en-US" sz="2400" dirty="0"/>
              <a:t>→</a:t>
            </a:r>
            <a:r>
              <a:rPr lang="ja-JP" altLang="en-US" sz="2400" dirty="0" smtClean="0"/>
              <a:t>釧路</a:t>
            </a:r>
            <a:r>
              <a:rPr lang="ja-JP" altLang="en-US" sz="2400" dirty="0"/>
              <a:t>→</a:t>
            </a:r>
            <a:r>
              <a:rPr lang="ja-JP" altLang="en-US" sz="2400" dirty="0" smtClean="0"/>
              <a:t>東京</a:t>
            </a:r>
            <a:r>
              <a:rPr lang="ja-JP" altLang="en-US" sz="2400" dirty="0"/>
              <a:t>→</a:t>
            </a:r>
            <a:r>
              <a:rPr lang="ja-JP" altLang="en-US" sz="2400" dirty="0" smtClean="0">
                <a:solidFill>
                  <a:srgbClr val="FF0000"/>
                </a:solidFill>
              </a:rPr>
              <a:t>最高裁刑事局</a:t>
            </a:r>
            <a:r>
              <a:rPr lang="ja-JP" altLang="en-US" sz="2400" dirty="0" smtClean="0"/>
              <a:t>→</a:t>
            </a:r>
            <a:r>
              <a:rPr lang="ja-JP" altLang="en-US" sz="2400" dirty="0"/>
              <a:t> </a:t>
            </a:r>
            <a:r>
              <a:rPr lang="ja-JP" altLang="en-US" sz="2400" dirty="0" smtClean="0"/>
              <a:t>（退官）→豊橋</a:t>
            </a:r>
            <a:r>
              <a:rPr lang="ja-JP" altLang="en-US" sz="2400" dirty="0"/>
              <a:t>→</a:t>
            </a:r>
            <a:r>
              <a:rPr lang="ja-JP" altLang="en-US" sz="2400" dirty="0" smtClean="0"/>
              <a:t>大阪</a:t>
            </a:r>
            <a:r>
              <a:rPr lang="ja-JP" altLang="en-US" sz="2400" dirty="0"/>
              <a:t>→</a:t>
            </a:r>
            <a:r>
              <a:rPr lang="ja-JP" altLang="en-US" sz="2400" dirty="0" smtClean="0"/>
              <a:t>福井</a:t>
            </a:r>
            <a:endParaRPr lang="en-US" altLang="ja-JP" sz="2400" dirty="0" smtClean="0"/>
          </a:p>
          <a:p>
            <a:r>
              <a:rPr lang="ja-JP" altLang="en-US" sz="2400" dirty="0"/>
              <a:t>中村修輔裁判官</a:t>
            </a:r>
            <a:r>
              <a:rPr lang="ja-JP" altLang="en-US" sz="2400" dirty="0" smtClean="0"/>
              <a:t>（修習５８期）</a:t>
            </a:r>
            <a:r>
              <a:rPr lang="en-US" altLang="ja-JP" sz="2400" dirty="0" smtClean="0"/>
              <a:t/>
            </a:r>
            <a:br>
              <a:rPr lang="en-US" altLang="ja-JP" sz="2400" dirty="0" smtClean="0"/>
            </a:br>
            <a:r>
              <a:rPr lang="ja-JP" altLang="en-US" sz="2400" dirty="0" smtClean="0"/>
              <a:t>大阪</a:t>
            </a:r>
            <a:r>
              <a:rPr lang="ja-JP" altLang="en-US" sz="2400" dirty="0"/>
              <a:t>→</a:t>
            </a:r>
            <a:r>
              <a:rPr lang="ja-JP" altLang="en-US" sz="2400" dirty="0" smtClean="0"/>
              <a:t>横須賀</a:t>
            </a:r>
            <a:r>
              <a:rPr lang="ja-JP" altLang="en-US" sz="2400" dirty="0"/>
              <a:t>→</a:t>
            </a:r>
            <a:r>
              <a:rPr lang="ja-JP" altLang="en-US" sz="2400" dirty="0" smtClean="0">
                <a:solidFill>
                  <a:srgbClr val="FF0000"/>
                </a:solidFill>
              </a:rPr>
              <a:t>最高裁総務局</a:t>
            </a:r>
            <a:r>
              <a:rPr lang="ja-JP" altLang="en-US" sz="2400" dirty="0"/>
              <a:t>→</a:t>
            </a:r>
            <a:r>
              <a:rPr lang="ja-JP" altLang="en-US" sz="2400" dirty="0" smtClean="0"/>
              <a:t>東京</a:t>
            </a:r>
            <a:r>
              <a:rPr lang="ja-JP" altLang="en-US" sz="2400" dirty="0"/>
              <a:t>→</a:t>
            </a:r>
            <a:r>
              <a:rPr lang="ja-JP" altLang="en-US" sz="2400" dirty="0" smtClean="0"/>
              <a:t>福井</a:t>
            </a:r>
            <a:endParaRPr lang="ja-JP" altLang="en-US" sz="2400" dirty="0"/>
          </a:p>
          <a:p>
            <a:endParaRPr lang="en-US" altLang="ja-JP" sz="2400" dirty="0" smtClean="0"/>
          </a:p>
          <a:p>
            <a:endParaRPr lang="en-US" altLang="ja-JP" sz="2400" dirty="0" smtClean="0"/>
          </a:p>
          <a:p>
            <a:pPr marL="0" indent="0">
              <a:buFont typeface="Arial" panose="020B0604020202020204" pitchFamily="34" charset="0"/>
              <a:buNone/>
              <a:defRPr/>
            </a:pPr>
            <a:endParaRPr lang="en-US" altLang="ja-JP" sz="2400" dirty="0"/>
          </a:p>
          <a:p>
            <a:endParaRPr lang="en-US" altLang="ja-JP" sz="2400" dirty="0" smtClean="0"/>
          </a:p>
          <a:p>
            <a:endParaRPr lang="en-US" altLang="ja-JP" sz="2400" dirty="0"/>
          </a:p>
          <a:p>
            <a:endParaRPr kumimoji="1" lang="ja-JP" altLang="en-US" sz="24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500249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ja-JP" altLang="en-US" sz="3200" dirty="0" smtClean="0"/>
              <a:t>１２月２４日林決定の不当性</a:t>
            </a:r>
            <a:r>
              <a:rPr kumimoji="1" lang="en-US" altLang="ja-JP" sz="3200" dirty="0" smtClean="0"/>
              <a:t/>
            </a:r>
            <a:br>
              <a:rPr kumimoji="1" lang="en-US" altLang="ja-JP" sz="3200" dirty="0" smtClean="0"/>
            </a:br>
            <a:r>
              <a:rPr lang="ja-JP" altLang="en-US" sz="3200" dirty="0"/>
              <a:t>①</a:t>
            </a:r>
            <a:r>
              <a:rPr kumimoji="1" lang="ja-JP" altLang="en-US" sz="3200" dirty="0" smtClean="0"/>
              <a:t>福島原発事故を無視した決定</a:t>
            </a:r>
            <a:endParaRPr kumimoji="1" lang="ja-JP" altLang="en-US" sz="4400" dirty="0"/>
          </a:p>
        </p:txBody>
      </p:sp>
      <p:sp>
        <p:nvSpPr>
          <p:cNvPr id="3" name="コンテンツ プレースホルダー 2"/>
          <p:cNvSpPr>
            <a:spLocks noGrp="1"/>
          </p:cNvSpPr>
          <p:nvPr>
            <p:ph idx="1"/>
          </p:nvPr>
        </p:nvSpPr>
        <p:spPr>
          <a:xfrm>
            <a:off x="2589212" y="1675119"/>
            <a:ext cx="8915400" cy="5182882"/>
          </a:xfrm>
        </p:spPr>
        <p:txBody>
          <a:bodyPr>
            <a:normAutofit lnSpcReduction="10000"/>
          </a:bodyPr>
          <a:lstStyle/>
          <a:p>
            <a:r>
              <a:rPr kumimoji="1" lang="ja-JP" altLang="en-US" sz="2000" dirty="0" smtClean="0"/>
              <a:t>決定要旨１頁</a:t>
            </a:r>
            <a:r>
              <a:rPr kumimoji="1" lang="en-US" altLang="ja-JP" sz="2000" dirty="0" smtClean="0"/>
              <a:t/>
            </a:r>
            <a:br>
              <a:rPr kumimoji="1" lang="en-US" altLang="ja-JP" sz="2000" dirty="0" smtClean="0"/>
            </a:br>
            <a:r>
              <a:rPr lang="ja-JP" altLang="ja-JP" sz="2000" dirty="0"/>
              <a:t>「福島原発事故</a:t>
            </a:r>
            <a:r>
              <a:rPr lang="ja-JP" altLang="ja-JP" sz="2000" dirty="0" smtClean="0"/>
              <a:t>等</a:t>
            </a:r>
            <a:r>
              <a:rPr lang="ja-JP" altLang="en-US" sz="2000" dirty="0"/>
              <a:t>の</a:t>
            </a:r>
            <a:r>
              <a:rPr lang="ja-JP" altLang="ja-JP" sz="2000" dirty="0" smtClean="0"/>
              <a:t>被害</a:t>
            </a:r>
            <a:r>
              <a:rPr lang="ja-JP" altLang="ja-JP" sz="2000" dirty="0"/>
              <a:t>の甚大さや深刻さを</a:t>
            </a:r>
            <a:r>
              <a:rPr lang="ja-JP" altLang="ja-JP" sz="2000" dirty="0" smtClean="0"/>
              <a:t>踏まえ</a:t>
            </a:r>
            <a:r>
              <a:rPr lang="ja-JP" altLang="en-US" sz="2000" dirty="0" smtClean="0"/>
              <a:t>れ</a:t>
            </a:r>
            <a:r>
              <a:rPr lang="ja-JP" altLang="ja-JP" sz="2000" dirty="0" smtClean="0"/>
              <a:t>ば</a:t>
            </a:r>
            <a:r>
              <a:rPr lang="ja-JP" altLang="en-US" sz="2000" dirty="0" smtClean="0"/>
              <a:t>，裁判所は，</a:t>
            </a:r>
            <a:r>
              <a:rPr lang="ja-JP" altLang="ja-JP" sz="2000" dirty="0"/>
              <a:t>福島原発事故等</a:t>
            </a:r>
            <a:r>
              <a:rPr lang="ja-JP" altLang="en-US" sz="2000" dirty="0" smtClean="0"/>
              <a:t>の経験を踏まえた現在の科学技術水準に照らし，</a:t>
            </a:r>
            <a:r>
              <a:rPr lang="ja-JP" altLang="ja-JP" sz="2000" dirty="0" smtClean="0"/>
              <a:t>原子</a:t>
            </a:r>
            <a:r>
              <a:rPr lang="ja-JP" altLang="ja-JP" sz="2000" dirty="0"/>
              <a:t>炉施設の危険性が</a:t>
            </a:r>
            <a:r>
              <a:rPr lang="ja-JP" altLang="ja-JP" sz="2000" dirty="0">
                <a:solidFill>
                  <a:srgbClr val="FF0000"/>
                </a:solidFill>
              </a:rPr>
              <a:t>社会通念上無視し得る程度にまで管理されているか否か</a:t>
            </a:r>
            <a:r>
              <a:rPr lang="ja-JP" altLang="ja-JP" sz="2000" dirty="0"/>
              <a:t>という観点</a:t>
            </a:r>
            <a:r>
              <a:rPr lang="ja-JP" altLang="ja-JP" sz="2000" dirty="0" smtClean="0"/>
              <a:t>から</a:t>
            </a:r>
            <a:r>
              <a:rPr lang="ja-JP" altLang="en-US" sz="2000" dirty="0" smtClean="0"/>
              <a:t>，</a:t>
            </a:r>
            <a:r>
              <a:rPr lang="ja-JP" altLang="ja-JP" sz="2000" dirty="0" smtClean="0"/>
              <a:t>あく</a:t>
            </a:r>
            <a:r>
              <a:rPr lang="ja-JP" altLang="ja-JP" sz="2000" dirty="0"/>
              <a:t>までも厳格に審理・判断</a:t>
            </a:r>
            <a:r>
              <a:rPr lang="ja-JP" altLang="ja-JP" sz="2000" dirty="0" smtClean="0"/>
              <a:t>す</a:t>
            </a:r>
            <a:r>
              <a:rPr lang="ja-JP" altLang="en-US" sz="2000" dirty="0" smtClean="0"/>
              <a:t>べきである。</a:t>
            </a:r>
            <a:r>
              <a:rPr lang="ja-JP" altLang="ja-JP" sz="2000" dirty="0" smtClean="0"/>
              <a:t>」</a:t>
            </a:r>
            <a:endParaRPr lang="en-US" altLang="ja-JP" sz="2000" dirty="0" smtClean="0"/>
          </a:p>
          <a:p>
            <a:r>
              <a:rPr kumimoji="1" lang="ja-JP" altLang="en-US" sz="2000" dirty="0" smtClean="0"/>
              <a:t>しかし，個々の判断を見ると，福島原発事故の経験を踏まえて，厳格に審理・判断しているとは到底いえない。</a:t>
            </a:r>
            <a:r>
              <a:rPr lang="en-US" altLang="ja-JP" sz="2000" dirty="0" smtClean="0"/>
              <a:t/>
            </a:r>
            <a:br>
              <a:rPr lang="en-US" altLang="ja-JP" sz="2000" dirty="0" smtClean="0"/>
            </a:br>
            <a:r>
              <a:rPr lang="ja-JP" altLang="en-US" sz="2000" dirty="0" smtClean="0"/>
              <a:t>①基準地震動を超える地震動が観測されたこと</a:t>
            </a:r>
            <a:r>
              <a:rPr lang="en-US" altLang="ja-JP" sz="2000" dirty="0" smtClean="0"/>
              <a:t/>
            </a:r>
            <a:br>
              <a:rPr lang="en-US" altLang="ja-JP" sz="2000" dirty="0" smtClean="0"/>
            </a:br>
            <a:r>
              <a:rPr lang="ja-JP" altLang="en-US" sz="2000" dirty="0"/>
              <a:t>決定１１４頁「基準地</a:t>
            </a:r>
            <a:r>
              <a:rPr lang="ja-JP" altLang="en-US" sz="2000" dirty="0" smtClean="0"/>
              <a:t>震動Ｓｓの</a:t>
            </a:r>
            <a:r>
              <a:rPr lang="ja-JP" altLang="en-US" sz="2000" dirty="0"/>
              <a:t>応答</a:t>
            </a:r>
            <a:r>
              <a:rPr lang="ja-JP" altLang="en-US" sz="2000" dirty="0" smtClean="0"/>
              <a:t>スペクトル</a:t>
            </a:r>
            <a:r>
              <a:rPr lang="ja-JP" altLang="en-US" sz="2000" dirty="0"/>
              <a:t>を一部の周期で超過したものの，全体としてはおおむね同程度又</a:t>
            </a:r>
            <a:r>
              <a:rPr lang="ja-JP" altLang="en-US" sz="2000" dirty="0" smtClean="0"/>
              <a:t>はこれ</a:t>
            </a:r>
            <a:r>
              <a:rPr lang="ja-JP" altLang="en-US" sz="2000" dirty="0"/>
              <a:t>を下回っていたことが認められるので</a:t>
            </a:r>
            <a:r>
              <a:rPr lang="ja-JP" altLang="en-US" sz="2000" dirty="0" smtClean="0"/>
              <a:t>あり，</a:t>
            </a:r>
            <a:r>
              <a:rPr lang="ja-JP" altLang="en-US" sz="2000" dirty="0"/>
              <a:t>これらの事例の存在は，新指針に基づく基準地震動の合理性</a:t>
            </a:r>
            <a:r>
              <a:rPr lang="ja-JP" altLang="en-US" sz="2000" dirty="0" smtClean="0"/>
              <a:t>ないし</a:t>
            </a:r>
            <a:r>
              <a:rPr lang="ja-JP" altLang="en-US" sz="2000" dirty="0"/>
              <a:t>信頼性をある程度裏付けるものと評価することも可能で</a:t>
            </a:r>
            <a:r>
              <a:rPr lang="ja-JP" altLang="en-US" sz="2000" dirty="0" smtClean="0"/>
              <a:t>ある」</a:t>
            </a:r>
            <a:r>
              <a:rPr lang="en-US" altLang="ja-JP" sz="2000" dirty="0" smtClean="0"/>
              <a:t/>
            </a:r>
            <a:br>
              <a:rPr lang="en-US" altLang="ja-JP" sz="2000" dirty="0" smtClean="0"/>
            </a:br>
            <a:r>
              <a:rPr lang="ja-JP" altLang="en-US" sz="2000" dirty="0" smtClean="0"/>
              <a:t>②</a:t>
            </a:r>
            <a:r>
              <a:rPr kumimoji="1" lang="ja-JP" altLang="en-US" sz="2000" dirty="0" smtClean="0"/>
              <a:t>耐震重要度分類の見直し</a:t>
            </a:r>
            <a:r>
              <a:rPr lang="ja-JP" altLang="en-US" sz="2000" dirty="0" smtClean="0"/>
              <a:t>の必要性</a:t>
            </a:r>
            <a:r>
              <a:rPr lang="en-US" altLang="ja-JP" sz="2000" dirty="0" smtClean="0"/>
              <a:t/>
            </a:r>
            <a:br>
              <a:rPr lang="en-US" altLang="ja-JP" sz="2000" dirty="0" smtClean="0"/>
            </a:br>
            <a:r>
              <a:rPr lang="ja-JP" altLang="en-US" sz="2000" dirty="0" smtClean="0"/>
              <a:t>③使用済み核燃料を閉じ込める機能の脆弱性</a:t>
            </a:r>
            <a:r>
              <a:rPr lang="en-US" altLang="ja-JP" sz="2000" dirty="0" smtClean="0"/>
              <a:t/>
            </a:r>
            <a:br>
              <a:rPr lang="en-US" altLang="ja-JP" sz="2000" dirty="0" smtClean="0"/>
            </a:br>
            <a:r>
              <a:rPr lang="ja-JP" altLang="en-US" sz="2000" dirty="0" smtClean="0"/>
              <a:t>などを無視</a:t>
            </a:r>
            <a:endParaRPr kumimoji="1" lang="en-US" altLang="ja-JP" sz="2000" dirty="0" smtClean="0"/>
          </a:p>
          <a:p>
            <a:pPr marL="0" indent="0">
              <a:buNone/>
            </a:pPr>
            <a:r>
              <a:rPr lang="ja-JP" altLang="en-US" sz="2000" dirty="0" smtClean="0">
                <a:solidFill>
                  <a:schemeClr val="tx1"/>
                </a:solidFill>
              </a:rPr>
              <a:t>⇒</a:t>
            </a:r>
            <a:r>
              <a:rPr lang="ja-JP" altLang="en-US" sz="2000" dirty="0" smtClean="0">
                <a:solidFill>
                  <a:srgbClr val="FF0000"/>
                </a:solidFill>
              </a:rPr>
              <a:t>実質的に，福島原発事故を社会通念上無視し得ると判断しているに等しい。</a:t>
            </a:r>
            <a:endParaRPr kumimoji="1" lang="ja-JP" altLang="en-US" sz="20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18655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社会通念とは，誰の社会通念か</a:t>
            </a:r>
            <a:endParaRPr kumimoji="1" lang="ja-JP" altLang="en-US" dirty="0"/>
          </a:p>
        </p:txBody>
      </p:sp>
      <p:sp>
        <p:nvSpPr>
          <p:cNvPr id="3" name="コンテンツ プレースホルダー 2"/>
          <p:cNvSpPr>
            <a:spLocks noGrp="1"/>
          </p:cNvSpPr>
          <p:nvPr>
            <p:ph idx="1"/>
          </p:nvPr>
        </p:nvSpPr>
        <p:spPr>
          <a:xfrm>
            <a:off x="2589212" y="1283234"/>
            <a:ext cx="8915400" cy="5574766"/>
          </a:xfrm>
        </p:spPr>
        <p:txBody>
          <a:bodyPr/>
          <a:lstStyle/>
          <a:p>
            <a:r>
              <a:rPr lang="ja-JP" altLang="en-US" sz="2000" dirty="0" smtClean="0"/>
              <a:t>「社会通念」とは，現制度の下においては裁判官に委ねられており，各裁判官の間に必ずしも意見の一致が存するとは限らない概念。</a:t>
            </a:r>
            <a:r>
              <a:rPr lang="en-US" altLang="ja-JP" sz="2000" dirty="0" smtClean="0"/>
              <a:t/>
            </a:r>
            <a:br>
              <a:rPr lang="en-US" altLang="ja-JP" sz="2000" dirty="0" smtClean="0"/>
            </a:br>
            <a:r>
              <a:rPr lang="ja-JP" altLang="en-US" sz="2000" dirty="0" smtClean="0"/>
              <a:t>⇒このような抽象的かつ曖昧な基準を用いることは許されない。</a:t>
            </a:r>
            <a:endParaRPr lang="en-US" altLang="ja-JP" sz="2000" dirty="0" smtClean="0"/>
          </a:p>
          <a:p>
            <a:r>
              <a:rPr lang="ja-JP" altLang="ja-JP" sz="2000" dirty="0" smtClean="0"/>
              <a:t>女川</a:t>
            </a:r>
            <a:r>
              <a:rPr lang="ja-JP" altLang="ja-JP" sz="2000" dirty="0"/>
              <a:t>原発</a:t>
            </a:r>
            <a:r>
              <a:rPr lang="ja-JP" altLang="ja-JP" sz="2000" dirty="0" smtClean="0"/>
              <a:t>１</a:t>
            </a:r>
            <a:r>
              <a:rPr lang="ja-JP" altLang="en-US" sz="2000" dirty="0" smtClean="0"/>
              <a:t>，</a:t>
            </a:r>
            <a:r>
              <a:rPr lang="ja-JP" altLang="ja-JP" sz="2000" dirty="0" smtClean="0"/>
              <a:t>２号機</a:t>
            </a:r>
            <a:r>
              <a:rPr lang="ja-JP" altLang="ja-JP" sz="2000" dirty="0"/>
              <a:t>訴訟一審</a:t>
            </a:r>
            <a:r>
              <a:rPr lang="ja-JP" altLang="ja-JP" sz="2000" dirty="0" smtClean="0"/>
              <a:t>の裁判</a:t>
            </a:r>
            <a:r>
              <a:rPr lang="ja-JP" altLang="ja-JP" sz="2000" dirty="0"/>
              <a:t>長をつとめた塚原朋一</a:t>
            </a:r>
            <a:r>
              <a:rPr lang="ja-JP" altLang="ja-JP" sz="2000" dirty="0" smtClean="0"/>
              <a:t>氏</a:t>
            </a:r>
            <a:r>
              <a:rPr lang="en-US" altLang="ja-JP" sz="2000" dirty="0"/>
              <a:t/>
            </a:r>
            <a:br>
              <a:rPr lang="en-US" altLang="ja-JP" sz="2000" dirty="0"/>
            </a:br>
            <a:r>
              <a:rPr lang="ja-JP" altLang="ja-JP" sz="2000" dirty="0" smtClean="0"/>
              <a:t>「</a:t>
            </a:r>
            <a:r>
              <a:rPr lang="ja-JP" altLang="ja-JP" sz="2000" dirty="0"/>
              <a:t>社会通念上無視し得る程度」として</a:t>
            </a:r>
            <a:r>
              <a:rPr lang="ja-JP" altLang="ja-JP" sz="2000" dirty="0" smtClean="0"/>
              <a:t>住民</a:t>
            </a:r>
            <a:r>
              <a:rPr lang="ja-JP" altLang="en-US" sz="2000" dirty="0"/>
              <a:t>側</a:t>
            </a:r>
            <a:r>
              <a:rPr lang="ja-JP" altLang="ja-JP" sz="2000" dirty="0" smtClean="0"/>
              <a:t>の</a:t>
            </a:r>
            <a:r>
              <a:rPr lang="ja-JP" altLang="ja-JP" sz="2000" dirty="0"/>
              <a:t>主張を退けた判決に</a:t>
            </a:r>
            <a:r>
              <a:rPr lang="ja-JP" altLang="ja-JP" sz="2000" dirty="0" smtClean="0"/>
              <a:t>ついて</a:t>
            </a:r>
            <a:r>
              <a:rPr lang="en-US" altLang="ja-JP" sz="2000" dirty="0" smtClean="0"/>
              <a:t/>
            </a:r>
            <a:br>
              <a:rPr lang="en-US" altLang="ja-JP" sz="2000" dirty="0" smtClean="0"/>
            </a:br>
            <a:r>
              <a:rPr lang="ja-JP" altLang="ja-JP" sz="2000" dirty="0" smtClean="0"/>
              <a:t>「</a:t>
            </a:r>
            <a:r>
              <a:rPr lang="ja-JP" altLang="ja-JP" sz="2000" dirty="0"/>
              <a:t>あれ</a:t>
            </a:r>
            <a:r>
              <a:rPr lang="ja-JP" altLang="ja-JP" sz="2000" dirty="0" smtClean="0"/>
              <a:t>は</a:t>
            </a:r>
            <a:r>
              <a:rPr lang="ja-JP" altLang="en-US" sz="2000" dirty="0" smtClean="0"/>
              <a:t>，</a:t>
            </a:r>
            <a:r>
              <a:rPr lang="ja-JP" altLang="ja-JP" sz="2000" dirty="0" smtClean="0"/>
              <a:t>当時</a:t>
            </a:r>
            <a:r>
              <a:rPr lang="ja-JP" altLang="ja-JP" sz="2000" dirty="0"/>
              <a:t>のわたしの社会通念です</a:t>
            </a:r>
            <a:r>
              <a:rPr lang="ja-JP" altLang="ja-JP" sz="2000" dirty="0" smtClean="0"/>
              <a:t>」</a:t>
            </a:r>
            <a:r>
              <a:rPr lang="en-US" altLang="ja-JP" sz="2000" dirty="0"/>
              <a:t/>
            </a:r>
            <a:br>
              <a:rPr lang="en-US" altLang="ja-JP" sz="2000" dirty="0"/>
            </a:br>
            <a:r>
              <a:rPr lang="ja-JP" altLang="ja-JP" sz="2000" dirty="0" smtClean="0"/>
              <a:t>「</a:t>
            </a:r>
            <a:r>
              <a:rPr lang="ja-JP" altLang="ja-JP" sz="2000" dirty="0"/>
              <a:t>これについて</a:t>
            </a:r>
            <a:r>
              <a:rPr lang="ja-JP" altLang="ja-JP" sz="2000" dirty="0" smtClean="0"/>
              <a:t>は</a:t>
            </a:r>
            <a:r>
              <a:rPr lang="ja-JP" altLang="en-US" sz="2000" dirty="0" smtClean="0"/>
              <a:t>，</a:t>
            </a:r>
            <a:r>
              <a:rPr lang="ja-JP" altLang="ja-JP" sz="2000" dirty="0" smtClean="0"/>
              <a:t>いま</a:t>
            </a:r>
            <a:r>
              <a:rPr lang="ja-JP" altLang="en-US" sz="2000" dirty="0" smtClean="0"/>
              <a:t>，</a:t>
            </a:r>
            <a:r>
              <a:rPr lang="ja-JP" altLang="ja-JP" sz="2000" dirty="0" smtClean="0"/>
              <a:t>反省</a:t>
            </a:r>
            <a:r>
              <a:rPr lang="ja-JP" altLang="ja-JP" sz="2000" dirty="0"/>
              <a:t>する気持ちがあります。わたしは裁判長をしていた</a:t>
            </a:r>
            <a:r>
              <a:rPr lang="ja-JP" altLang="ja-JP" sz="2000" dirty="0" smtClean="0"/>
              <a:t>とき</a:t>
            </a:r>
            <a:r>
              <a:rPr lang="ja-JP" altLang="en-US" sz="2000" dirty="0" smtClean="0"/>
              <a:t>，</a:t>
            </a:r>
            <a:r>
              <a:rPr lang="ja-JP" altLang="ja-JP" sz="2000" dirty="0" smtClean="0"/>
              <a:t>『</a:t>
            </a:r>
            <a:r>
              <a:rPr lang="ja-JP" altLang="ja-JP" sz="2000" dirty="0"/>
              <a:t>なんで住民はそんなことを恐れているんだ？』『気にするのはおかしいだろう』と思っていました。その程度だったらいいじゃないかと</a:t>
            </a:r>
            <a:r>
              <a:rPr lang="ja-JP" altLang="ja-JP" sz="2000" dirty="0" smtClean="0"/>
              <a:t>考え</a:t>
            </a:r>
            <a:r>
              <a:rPr lang="ja-JP" altLang="en-US" sz="2000" dirty="0" smtClean="0"/>
              <a:t>，</a:t>
            </a:r>
            <a:r>
              <a:rPr lang="ja-JP" altLang="ja-JP" sz="2000" dirty="0" smtClean="0"/>
              <a:t>『</a:t>
            </a:r>
            <a:r>
              <a:rPr lang="ja-JP" altLang="ja-JP" sz="2000" dirty="0"/>
              <a:t>無視し得る程度』という表現に至ったのです</a:t>
            </a:r>
            <a:r>
              <a:rPr lang="ja-JP" altLang="ja-JP" sz="2000" dirty="0" smtClean="0"/>
              <a:t>」</a:t>
            </a:r>
            <a:endParaRPr lang="en-US" altLang="ja-JP" sz="2000" dirty="0" smtClean="0"/>
          </a:p>
          <a:p>
            <a:r>
              <a:rPr kumimoji="1" lang="ja-JP" altLang="en-US" sz="2000" dirty="0" smtClean="0"/>
              <a:t>福島原発事故後の社会通念</a:t>
            </a:r>
            <a:r>
              <a:rPr kumimoji="1" lang="en-US" altLang="ja-JP" sz="2000" dirty="0" smtClean="0"/>
              <a:t/>
            </a:r>
            <a:br>
              <a:rPr kumimoji="1" lang="en-US" altLang="ja-JP" sz="2000" dirty="0" smtClean="0"/>
            </a:br>
            <a:r>
              <a:rPr kumimoji="1" lang="ja-JP" altLang="en-US" sz="2000" dirty="0" smtClean="0">
                <a:solidFill>
                  <a:srgbClr val="FF0000"/>
                </a:solidFill>
              </a:rPr>
              <a:t>福島原発事故のような深刻な災害は二度と起こしてはならない。</a:t>
            </a:r>
            <a:endParaRPr kumimoji="1" lang="en-US" altLang="ja-JP" sz="2000" dirty="0" smtClean="0">
              <a:solidFill>
                <a:srgbClr val="FF0000"/>
              </a:solidFill>
            </a:endParaRPr>
          </a:p>
          <a:p>
            <a:r>
              <a:rPr lang="ja-JP" altLang="en-US" sz="2000" dirty="0" smtClean="0"/>
              <a:t>１２月２４日林決定の社会通念</a:t>
            </a:r>
            <a:r>
              <a:rPr lang="en-US" altLang="ja-JP" sz="2000" dirty="0" smtClean="0"/>
              <a:t/>
            </a:r>
            <a:br>
              <a:rPr lang="en-US" altLang="ja-JP" sz="2000" dirty="0" smtClean="0"/>
            </a:br>
            <a:r>
              <a:rPr lang="ja-JP" altLang="en-US" sz="2000" dirty="0">
                <a:solidFill>
                  <a:schemeClr val="tx1"/>
                </a:solidFill>
              </a:rPr>
              <a:t>福島原発事故のような深刻な災害は二度と起こしては</a:t>
            </a:r>
            <a:r>
              <a:rPr lang="ja-JP" altLang="en-US" sz="2000" dirty="0" smtClean="0">
                <a:solidFill>
                  <a:schemeClr val="tx1"/>
                </a:solidFill>
              </a:rPr>
              <a:t>ならないという立場に立っているとは考えられない。</a:t>
            </a:r>
            <a:r>
              <a:rPr lang="en-US" altLang="ja-JP" sz="2000" dirty="0" smtClean="0"/>
              <a:t/>
            </a:r>
            <a:br>
              <a:rPr lang="en-US" altLang="ja-JP" sz="2000" dirty="0" smtClean="0"/>
            </a:br>
            <a:r>
              <a:rPr lang="ja-JP" altLang="en-US" sz="2000" dirty="0" smtClean="0"/>
              <a:t>⇒林潤，山口敦士，中村修輔裁判官の「社会通念」</a:t>
            </a:r>
            <a:endParaRPr kumimoji="1" lang="ja-JP" alt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69830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ja-JP" altLang="en-US" sz="3200" dirty="0" smtClean="0"/>
              <a:t>１２月２４日林決定の不当性</a:t>
            </a:r>
            <a:r>
              <a:rPr kumimoji="1" lang="en-US" altLang="ja-JP" sz="3200" dirty="0" smtClean="0"/>
              <a:t/>
            </a:r>
            <a:br>
              <a:rPr kumimoji="1" lang="en-US" altLang="ja-JP" sz="3200" dirty="0" smtClean="0"/>
            </a:br>
            <a:r>
              <a:rPr lang="ja-JP" altLang="en-US" sz="3200" dirty="0" smtClean="0"/>
              <a:t>②</a:t>
            </a:r>
            <a:r>
              <a:rPr kumimoji="1" lang="ja-JP" altLang="en-US" sz="3200" dirty="0" smtClean="0"/>
              <a:t>周辺住民に被ばくを受忍させる決定</a:t>
            </a:r>
            <a:endParaRPr kumimoji="1" lang="ja-JP" altLang="en-US" sz="4400" dirty="0"/>
          </a:p>
        </p:txBody>
      </p:sp>
      <p:sp>
        <p:nvSpPr>
          <p:cNvPr id="3" name="コンテンツ プレースホルダー 2"/>
          <p:cNvSpPr>
            <a:spLocks noGrp="1"/>
          </p:cNvSpPr>
          <p:nvPr>
            <p:ph idx="1"/>
          </p:nvPr>
        </p:nvSpPr>
        <p:spPr>
          <a:xfrm>
            <a:off x="2589212" y="1659751"/>
            <a:ext cx="8915400" cy="5198250"/>
          </a:xfrm>
        </p:spPr>
        <p:txBody>
          <a:bodyPr>
            <a:normAutofit/>
          </a:bodyPr>
          <a:lstStyle/>
          <a:p>
            <a:r>
              <a:rPr kumimoji="1" lang="ja-JP" altLang="en-US" sz="2000" dirty="0" smtClean="0"/>
              <a:t>決定１７４頁</a:t>
            </a:r>
            <a:r>
              <a:rPr kumimoji="1" lang="en-US" altLang="ja-JP" sz="2000" dirty="0" smtClean="0"/>
              <a:t/>
            </a:r>
            <a:br>
              <a:rPr kumimoji="1" lang="en-US" altLang="ja-JP" sz="2000" dirty="0" smtClean="0"/>
            </a:br>
            <a:r>
              <a:rPr kumimoji="1" lang="ja-JP" altLang="en-US" sz="2000" dirty="0" smtClean="0"/>
              <a:t>「</a:t>
            </a:r>
            <a:r>
              <a:rPr lang="ja-JP" altLang="ja-JP" sz="2000" dirty="0" smtClean="0"/>
              <a:t>本件</a:t>
            </a:r>
            <a:r>
              <a:rPr lang="ja-JP" altLang="ja-JP" sz="2000" dirty="0"/>
              <a:t>原発に</a:t>
            </a:r>
            <a:r>
              <a:rPr lang="ja-JP" altLang="ja-JP" sz="2000" dirty="0" smtClean="0"/>
              <a:t>おいて</a:t>
            </a:r>
            <a:r>
              <a:rPr lang="ja-JP" altLang="en-US" sz="2000" dirty="0" smtClean="0"/>
              <a:t>，</a:t>
            </a:r>
            <a:r>
              <a:rPr lang="ja-JP" altLang="ja-JP" sz="2000" dirty="0" smtClean="0"/>
              <a:t>一</a:t>
            </a:r>
            <a:r>
              <a:rPr lang="ja-JP" altLang="ja-JP" sz="2000" dirty="0" err="1"/>
              <a:t>たび</a:t>
            </a:r>
            <a:r>
              <a:rPr lang="ja-JP" altLang="ja-JP" sz="2000" dirty="0"/>
              <a:t>大型航空機やミサイルによる大規模なテロ等が起こった場合に</a:t>
            </a:r>
            <a:r>
              <a:rPr lang="ja-JP" altLang="ja-JP" sz="2000" dirty="0" smtClean="0"/>
              <a:t>は</a:t>
            </a:r>
            <a:r>
              <a:rPr lang="ja-JP" altLang="en-US" sz="2000" dirty="0" smtClean="0"/>
              <a:t>，（略）</a:t>
            </a:r>
            <a:r>
              <a:rPr lang="ja-JP" altLang="ja-JP" sz="2000" dirty="0" smtClean="0">
                <a:solidFill>
                  <a:srgbClr val="FF0000"/>
                </a:solidFill>
              </a:rPr>
              <a:t>大規模</a:t>
            </a:r>
            <a:r>
              <a:rPr lang="ja-JP" altLang="ja-JP" sz="2000" dirty="0">
                <a:solidFill>
                  <a:srgbClr val="FF0000"/>
                </a:solidFill>
              </a:rPr>
              <a:t>損壊に至る可能性は否定できない</a:t>
            </a:r>
            <a:r>
              <a:rPr lang="ja-JP" altLang="ja-JP" sz="2000" dirty="0"/>
              <a:t>というべきである</a:t>
            </a:r>
            <a:r>
              <a:rPr lang="ja-JP" altLang="ja-JP" sz="2000" dirty="0" smtClean="0"/>
              <a:t>が</a:t>
            </a:r>
            <a:r>
              <a:rPr lang="ja-JP" altLang="en-US" sz="2000" dirty="0" smtClean="0"/>
              <a:t>，</a:t>
            </a:r>
            <a:r>
              <a:rPr lang="ja-JP" altLang="ja-JP" sz="2000" dirty="0" smtClean="0"/>
              <a:t>大規模</a:t>
            </a:r>
            <a:r>
              <a:rPr lang="ja-JP" altLang="ja-JP" sz="2000" dirty="0"/>
              <a:t>なテロ等に対して</a:t>
            </a:r>
            <a:r>
              <a:rPr lang="ja-JP" altLang="ja-JP" sz="2000" dirty="0" smtClean="0"/>
              <a:t>は</a:t>
            </a:r>
            <a:r>
              <a:rPr lang="ja-JP" altLang="en-US" sz="2000" dirty="0" smtClean="0"/>
              <a:t>，</a:t>
            </a:r>
            <a:r>
              <a:rPr lang="ja-JP" altLang="ja-JP" sz="2000" dirty="0" smtClean="0"/>
              <a:t>その</a:t>
            </a:r>
            <a:r>
              <a:rPr lang="ja-JP" altLang="ja-JP" sz="2000" dirty="0"/>
              <a:t>ような事象によって原子炉格納容器や使用済燃料ピットに大規模損壊が生じた場合を想定</a:t>
            </a:r>
            <a:r>
              <a:rPr lang="ja-JP" altLang="ja-JP" sz="2000" dirty="0" smtClean="0"/>
              <a:t>し</a:t>
            </a:r>
            <a:r>
              <a:rPr lang="ja-JP" altLang="en-US" sz="2000" dirty="0" smtClean="0"/>
              <a:t>，</a:t>
            </a:r>
            <a:r>
              <a:rPr lang="ja-JP" altLang="ja-JP" sz="2000" dirty="0" smtClean="0">
                <a:solidFill>
                  <a:srgbClr val="FF0000"/>
                </a:solidFill>
              </a:rPr>
              <a:t>周辺</a:t>
            </a:r>
            <a:r>
              <a:rPr lang="ja-JP" altLang="ja-JP" sz="2000" dirty="0">
                <a:solidFill>
                  <a:srgbClr val="FF0000"/>
                </a:solidFill>
              </a:rPr>
              <a:t>環境への放射性物質の放出</a:t>
            </a:r>
            <a:r>
              <a:rPr lang="ja-JP" altLang="ja-JP" sz="2000" b="1" dirty="0">
                <a:solidFill>
                  <a:srgbClr val="FF0000"/>
                </a:solidFill>
              </a:rPr>
              <a:t>低減</a:t>
            </a:r>
            <a:r>
              <a:rPr lang="ja-JP" altLang="ja-JP" sz="2000" dirty="0"/>
              <a:t>を最優先に考えた対応を行うという方針を採用することには合理性が</a:t>
            </a:r>
            <a:r>
              <a:rPr lang="ja-JP" altLang="ja-JP" sz="2000" dirty="0" smtClean="0"/>
              <a:t>ある</a:t>
            </a:r>
            <a:r>
              <a:rPr lang="ja-JP" altLang="en-US" sz="2000" dirty="0" smtClean="0"/>
              <a:t>」</a:t>
            </a:r>
            <a:endParaRPr kumimoji="1" lang="en-US" altLang="ja-JP" sz="2000" dirty="0" smtClean="0"/>
          </a:p>
          <a:p>
            <a:r>
              <a:rPr kumimoji="1" lang="ja-JP" altLang="en-US" sz="2000" dirty="0" smtClean="0"/>
              <a:t>決定要旨３頁</a:t>
            </a:r>
            <a:r>
              <a:rPr kumimoji="1" lang="en-US" altLang="ja-JP" sz="2000" dirty="0" smtClean="0"/>
              <a:t/>
            </a:r>
            <a:br>
              <a:rPr kumimoji="1" lang="en-US" altLang="ja-JP" sz="2000" dirty="0" smtClean="0"/>
            </a:br>
            <a:r>
              <a:rPr kumimoji="1" lang="ja-JP" altLang="en-US" sz="2000" dirty="0" smtClean="0"/>
              <a:t>「</a:t>
            </a:r>
            <a:r>
              <a:rPr lang="ja-JP" altLang="ja-JP" sz="2000" dirty="0"/>
              <a:t>本件原発に</a:t>
            </a:r>
            <a:r>
              <a:rPr lang="ja-JP" altLang="ja-JP" sz="2000" dirty="0" smtClean="0"/>
              <a:t>おいて</a:t>
            </a:r>
            <a:r>
              <a:rPr lang="ja-JP" altLang="en-US" sz="2000" dirty="0" smtClean="0"/>
              <a:t>絶対的安全性が想定できない以上，</a:t>
            </a:r>
            <a:r>
              <a:rPr lang="ja-JP" altLang="ja-JP" sz="2000" dirty="0" smtClean="0">
                <a:solidFill>
                  <a:srgbClr val="FF0000"/>
                </a:solidFill>
              </a:rPr>
              <a:t>過酷</a:t>
            </a:r>
            <a:r>
              <a:rPr lang="ja-JP" altLang="ja-JP" sz="2000" dirty="0">
                <a:solidFill>
                  <a:srgbClr val="FF0000"/>
                </a:solidFill>
              </a:rPr>
              <a:t>事故が起こる</a:t>
            </a:r>
            <a:r>
              <a:rPr lang="ja-JP" altLang="ja-JP" sz="2000" dirty="0" smtClean="0">
                <a:solidFill>
                  <a:srgbClr val="FF0000"/>
                </a:solidFill>
              </a:rPr>
              <a:t>可能性</a:t>
            </a:r>
            <a:r>
              <a:rPr lang="ja-JP" altLang="en-US" sz="2000" dirty="0" smtClean="0">
                <a:solidFill>
                  <a:srgbClr val="FF0000"/>
                </a:solidFill>
              </a:rPr>
              <a:t>が</a:t>
            </a:r>
            <a:r>
              <a:rPr lang="ja-JP" altLang="ja-JP" sz="2000" dirty="0" smtClean="0">
                <a:solidFill>
                  <a:srgbClr val="FF0000"/>
                </a:solidFill>
              </a:rPr>
              <a:t>全く否定</a:t>
            </a:r>
            <a:r>
              <a:rPr lang="ja-JP" altLang="en-US" sz="2000" dirty="0" smtClean="0">
                <a:solidFill>
                  <a:srgbClr val="FF0000"/>
                </a:solidFill>
              </a:rPr>
              <a:t>される</a:t>
            </a:r>
            <a:r>
              <a:rPr lang="ja-JP" altLang="ja-JP" sz="2000" dirty="0" smtClean="0">
                <a:solidFill>
                  <a:srgbClr val="FF0000"/>
                </a:solidFill>
              </a:rPr>
              <a:t>もの</a:t>
            </a:r>
            <a:r>
              <a:rPr lang="ja-JP" altLang="ja-JP" sz="2000" dirty="0">
                <a:solidFill>
                  <a:srgbClr val="FF0000"/>
                </a:solidFill>
              </a:rPr>
              <a:t>ではない</a:t>
            </a:r>
            <a:r>
              <a:rPr lang="ja-JP" altLang="ja-JP" sz="2000" dirty="0"/>
              <a:t>ので</a:t>
            </a:r>
            <a:r>
              <a:rPr lang="ja-JP" altLang="ja-JP" sz="2000" dirty="0" smtClean="0"/>
              <a:t>あり</a:t>
            </a:r>
            <a:r>
              <a:rPr lang="ja-JP" altLang="en-US" sz="2000" dirty="0" smtClean="0"/>
              <a:t>，</a:t>
            </a:r>
            <a:r>
              <a:rPr lang="ja-JP" altLang="ja-JP" sz="2000" dirty="0" smtClean="0"/>
              <a:t>万が一過酷</a:t>
            </a:r>
            <a:r>
              <a:rPr lang="ja-JP" altLang="ja-JP" sz="2000" dirty="0"/>
              <a:t>事故が生じた場合に</a:t>
            </a:r>
            <a:r>
              <a:rPr lang="ja-JP" altLang="ja-JP" sz="2000" dirty="0" smtClean="0"/>
              <a:t>備え</a:t>
            </a:r>
            <a:r>
              <a:rPr lang="ja-JP" altLang="en-US" sz="2000" dirty="0" smtClean="0"/>
              <a:t>，避難計画等を含めた重層的な対策を講じておくことが極めて重要である」</a:t>
            </a:r>
            <a:endParaRPr lang="en-US" altLang="ja-JP" sz="2000"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14086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200" dirty="0"/>
              <a:t>１２月２４日林決定の不当性</a:t>
            </a:r>
            <a:r>
              <a:rPr lang="en-US" altLang="ja-JP" sz="3200" dirty="0"/>
              <a:t/>
            </a:r>
            <a:br>
              <a:rPr lang="en-US" altLang="ja-JP" sz="3200" dirty="0"/>
            </a:br>
            <a:r>
              <a:rPr lang="ja-JP" altLang="en-US" sz="3200" dirty="0"/>
              <a:t>③深層防護の概念に反する決定</a:t>
            </a:r>
            <a:endParaRPr kumimoji="1" lang="ja-JP" altLang="en-US" sz="3200" dirty="0"/>
          </a:p>
        </p:txBody>
      </p:sp>
      <p:sp>
        <p:nvSpPr>
          <p:cNvPr id="4" name="コンテンツ プレースホルダー 3"/>
          <p:cNvSpPr>
            <a:spLocks noGrp="1"/>
          </p:cNvSpPr>
          <p:nvPr>
            <p:ph sz="half" idx="2"/>
          </p:nvPr>
        </p:nvSpPr>
        <p:spPr>
          <a:xfrm>
            <a:off x="5985488" y="1713541"/>
            <a:ext cx="6206512" cy="5144460"/>
          </a:xfrm>
        </p:spPr>
        <p:txBody>
          <a:bodyPr>
            <a:normAutofit/>
          </a:bodyPr>
          <a:lstStyle/>
          <a:p>
            <a:pPr>
              <a:buClr>
                <a:srgbClr val="E78712"/>
              </a:buClr>
            </a:pPr>
            <a:r>
              <a:rPr lang="ja-JP" altLang="en-US" sz="2000" dirty="0" smtClean="0"/>
              <a:t>決定</a:t>
            </a:r>
            <a:r>
              <a:rPr lang="ja-JP" altLang="en-US" sz="2000" dirty="0"/>
              <a:t>２２１頁</a:t>
            </a:r>
            <a:r>
              <a:rPr lang="en-US" altLang="ja-JP" sz="2000" dirty="0"/>
              <a:t/>
            </a:r>
            <a:br>
              <a:rPr lang="en-US" altLang="ja-JP" sz="2000" dirty="0"/>
            </a:br>
            <a:r>
              <a:rPr lang="ja-JP" altLang="en-US" sz="2000" dirty="0" smtClean="0"/>
              <a:t>本件</a:t>
            </a:r>
            <a:r>
              <a:rPr lang="ja-JP" altLang="en-US" sz="2000" dirty="0"/>
              <a:t>原発の燃料体の損傷ないし溶融に結び付く危険性が社会通念上無視し得る程度にまで管理されているから，</a:t>
            </a:r>
            <a:r>
              <a:rPr lang="ja-JP" altLang="ja-JP" sz="2000" dirty="0"/>
              <a:t>燃料体等の損傷ないし溶融を前提とする水蒸気爆発及び水素爆発の危険性や放射性物質が本件原発の敷地外に大量放出される危険性</a:t>
            </a:r>
            <a:r>
              <a:rPr lang="ja-JP" altLang="en-US" sz="2000" dirty="0"/>
              <a:t>については，判断する必要がない</a:t>
            </a:r>
            <a:r>
              <a:rPr lang="ja-JP" altLang="en-US" sz="2000" dirty="0" smtClean="0"/>
              <a:t>。</a:t>
            </a:r>
            <a:endParaRPr lang="en-US" altLang="ja-JP" sz="2000" dirty="0" smtClean="0"/>
          </a:p>
          <a:p>
            <a:pPr>
              <a:buClr>
                <a:srgbClr val="E78712"/>
              </a:buClr>
            </a:pPr>
            <a:r>
              <a:rPr lang="ja-JP" altLang="en-US" sz="2000" dirty="0"/>
              <a:t>鹿児島地裁２０１５年４月２２日川内原発仮処分命令申立却下決定ですら，適切な</a:t>
            </a:r>
            <a:r>
              <a:rPr lang="ja-JP" altLang="ja-JP" sz="2000" dirty="0"/>
              <a:t>避難計画が策定されていない</a:t>
            </a:r>
            <a:r>
              <a:rPr lang="ja-JP" altLang="en-US" sz="2000" dirty="0"/>
              <a:t>場合には，</a:t>
            </a:r>
            <a:r>
              <a:rPr lang="ja-JP" altLang="ja-JP" sz="2000" dirty="0"/>
              <a:t>人格権</a:t>
            </a:r>
            <a:r>
              <a:rPr lang="ja-JP" altLang="en-US" sz="2000" dirty="0"/>
              <a:t>の</a:t>
            </a:r>
            <a:r>
              <a:rPr lang="ja-JP" altLang="ja-JP" sz="2000" dirty="0"/>
              <a:t>侵害</a:t>
            </a:r>
            <a:r>
              <a:rPr lang="ja-JP" altLang="en-US" sz="2000" dirty="0"/>
              <a:t>又はそのおそれが存すると解する余地があるとしていた</a:t>
            </a:r>
            <a:r>
              <a:rPr lang="ja-JP" altLang="en-US" sz="2000" dirty="0" smtClean="0"/>
              <a:t>。</a:t>
            </a:r>
            <a:endParaRPr lang="en-US" altLang="ja-JP" sz="2000" dirty="0"/>
          </a:p>
          <a:p>
            <a:pPr lvl="0">
              <a:buClr>
                <a:srgbClr val="E78712"/>
              </a:buClr>
            </a:pPr>
            <a:endParaRPr lang="en-US" altLang="ja-JP" sz="2000" dirty="0">
              <a:solidFill>
                <a:prstClr val="black">
                  <a:lumMod val="75000"/>
                  <a:lumOff val="25000"/>
                </a:prstClr>
              </a:solidFill>
            </a:endParaRPr>
          </a:p>
          <a:p>
            <a:pPr marL="0" indent="0">
              <a:buNone/>
            </a:pPr>
            <a:endParaRPr kumimoji="1" lang="ja-JP" altLang="en-US" sz="2000" dirty="0"/>
          </a:p>
        </p:txBody>
      </p:sp>
      <p:pic>
        <p:nvPicPr>
          <p:cNvPr id="5" name="Picture 2" descr="https://www.jaero.or.jp/data/02topic/fukushima/images/photo_okamoto1.jpg"/>
          <p:cNvPicPr>
            <a:picLocks noGrp="1" noChangeAspect="1" noChangeArrowheads="1"/>
          </p:cNvPicPr>
          <p:nvPr>
            <p:ph sz="half" idx="1"/>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a:xfrm>
            <a:off x="176358" y="1713540"/>
            <a:ext cx="5809130" cy="4356846"/>
          </a:xfrm>
          <a:noFill/>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26179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ウィスプ">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a="http://schemas.openxmlformats.org/drawingml/2006/main" xmlns="" name="Wisp" id="{7CB32D59-10C0-40DD-B7BD-2E94284A981C}" vid="{54F6613E-5ED7-40ED-90A8-F639BE712C0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6453</TotalTime>
  <Words>2171</Words>
  <Application>Microsoft Macintosh PowerPoint</Application>
  <PresentationFormat>ユーザー設定</PresentationFormat>
  <Paragraphs>74</Paragraphs>
  <Slides>14</Slides>
  <Notes>0</Notes>
  <HiddenSlides>0</HiddenSlides>
  <MMClips>0</MMClips>
  <ScaleCrop>false</ScaleCrop>
  <HeadingPairs>
    <vt:vector size="4" baseType="variant">
      <vt:variant>
        <vt:lpstr>デザイン テンプレート</vt:lpstr>
      </vt:variant>
      <vt:variant>
        <vt:i4>1</vt:i4>
      </vt:variant>
      <vt:variant>
        <vt:lpstr>スライド タイトル</vt:lpstr>
      </vt:variant>
      <vt:variant>
        <vt:i4>14</vt:i4>
      </vt:variant>
    </vt:vector>
  </HeadingPairs>
  <TitlesOfParts>
    <vt:vector size="15" baseType="lpstr">
      <vt:lpstr>ウィスプ</vt:lpstr>
      <vt:lpstr>福井地裁高浜原発３・４号機運転差止訴訟提訴について　２０１６年１月１６日　弁護士　鹿島　啓一</vt:lpstr>
      <vt:lpstr>訴訟の概要</vt:lpstr>
      <vt:lpstr>訴訟の趣旨（目的） </vt:lpstr>
      <vt:lpstr>４月１４日樋口決定と１２月２４日林決定の経過</vt:lpstr>
      <vt:lpstr>１２月２４日林決定を出した林潤裁判官，山口敦士裁判官，中村修輔裁判官の経歴</vt:lpstr>
      <vt:lpstr>１２月２４日林決定の不当性 ①福島原発事故を無視した決定</vt:lpstr>
      <vt:lpstr>社会通念とは，誰の社会通念か</vt:lpstr>
      <vt:lpstr>１２月２４日林決定の不当性 ②周辺住民に被ばくを受忍させる決定</vt:lpstr>
      <vt:lpstr>１２月２４日林決定の不当性 ③深層防護の概念に反する決定</vt:lpstr>
      <vt:lpstr>１２月２４日林決定の不当性 ④規制委の判断の合理性を安易に認めた決定</vt:lpstr>
      <vt:lpstr>１２月２４日林決定の不当性 ⑤改正原子力関連法規に反する決定</vt:lpstr>
      <vt:lpstr>高浜仮処分事件の今後と関連裁判の状況</vt:lpstr>
      <vt:lpstr>原告登録条件</vt:lpstr>
      <vt:lpstr>裁判のイメージ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福井地裁大飯原発運転差止訴訟判決解説</dc:title>
  <dc:creator>keiichi kashima</dc:creator>
  <cp:lastModifiedBy>嶋田 千恵子</cp:lastModifiedBy>
  <cp:revision>259</cp:revision>
  <cp:lastPrinted>2015-10-09T09:47:29Z</cp:lastPrinted>
  <dcterms:created xsi:type="dcterms:W3CDTF">2016-01-16T20:50:53Z</dcterms:created>
  <dcterms:modified xsi:type="dcterms:W3CDTF">2016-01-16T20:55:57Z</dcterms:modified>
</cp:coreProperties>
</file>